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4"/>
  </p:notesMasterIdLst>
  <p:sldIdLst>
    <p:sldId id="2419" r:id="rId2"/>
    <p:sldId id="747" r:id="rId3"/>
    <p:sldId id="985" r:id="rId4"/>
    <p:sldId id="2554" r:id="rId5"/>
    <p:sldId id="2556" r:id="rId6"/>
    <p:sldId id="2557" r:id="rId7"/>
    <p:sldId id="984" r:id="rId8"/>
    <p:sldId id="2469" r:id="rId9"/>
    <p:sldId id="2555" r:id="rId10"/>
    <p:sldId id="2553" r:id="rId11"/>
    <p:sldId id="2453" r:id="rId12"/>
    <p:sldId id="2449" r:id="rId13"/>
    <p:sldId id="2472" r:id="rId14"/>
    <p:sldId id="2476" r:id="rId15"/>
    <p:sldId id="2481" r:id="rId16"/>
    <p:sldId id="2482" r:id="rId17"/>
    <p:sldId id="2515" r:id="rId18"/>
    <p:sldId id="2542" r:id="rId19"/>
    <p:sldId id="2543" r:id="rId20"/>
    <p:sldId id="774" r:id="rId21"/>
    <p:sldId id="759" r:id="rId22"/>
    <p:sldId id="760" r:id="rId23"/>
    <p:sldId id="2544" r:id="rId24"/>
    <p:sldId id="772" r:id="rId25"/>
    <p:sldId id="773" r:id="rId26"/>
    <p:sldId id="2545" r:id="rId27"/>
    <p:sldId id="2546" r:id="rId28"/>
    <p:sldId id="2549" r:id="rId29"/>
    <p:sldId id="2550" r:id="rId30"/>
    <p:sldId id="2551" r:id="rId31"/>
    <p:sldId id="2552" r:id="rId32"/>
    <p:sldId id="2418" r:id="rId33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419"/>
            <p14:sldId id="747"/>
            <p14:sldId id="985"/>
            <p14:sldId id="2554"/>
            <p14:sldId id="2556"/>
            <p14:sldId id="2557"/>
            <p14:sldId id="984"/>
            <p14:sldId id="2469"/>
            <p14:sldId id="2555"/>
            <p14:sldId id="2553"/>
            <p14:sldId id="2453"/>
            <p14:sldId id="2449"/>
            <p14:sldId id="2472"/>
            <p14:sldId id="2476"/>
            <p14:sldId id="2481"/>
            <p14:sldId id="2482"/>
            <p14:sldId id="2515"/>
            <p14:sldId id="2542"/>
            <p14:sldId id="2543"/>
            <p14:sldId id="774"/>
            <p14:sldId id="759"/>
            <p14:sldId id="760"/>
            <p14:sldId id="2544"/>
            <p14:sldId id="772"/>
            <p14:sldId id="773"/>
            <p14:sldId id="2545"/>
            <p14:sldId id="2546"/>
            <p14:sldId id="2549"/>
            <p14:sldId id="2550"/>
            <p14:sldId id="2551"/>
            <p14:sldId id="2552"/>
            <p14:sldId id="24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  <a:srgbClr val="EAF6FD"/>
    <a:srgbClr val="FFFFFF"/>
    <a:srgbClr val="DCDCDC"/>
    <a:srgbClr val="D9D9D9"/>
    <a:srgbClr val="BCEBDF"/>
    <a:srgbClr val="CCFFFF"/>
    <a:srgbClr val="EBFFFF"/>
    <a:srgbClr val="0083EF"/>
    <a:srgbClr val="3589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3" autoAdjust="0"/>
    <p:restoredTop sz="96343" autoAdjust="0"/>
  </p:normalViewPr>
  <p:slideViewPr>
    <p:cSldViewPr>
      <p:cViewPr varScale="1">
        <p:scale>
          <a:sx n="103" d="100"/>
          <a:sy n="103" d="100"/>
        </p:scale>
        <p:origin x="432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3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2023-11-30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66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449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778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03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876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4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7EA2AE4-D91D-43D2-A66A-1BD4DAD5C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8469"/>
            <a:ext cx="7191166" cy="6841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E9B4FC-7EAE-4FF6-A84D-CA1427625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04512" y="5085184"/>
            <a:ext cx="1152128" cy="1123356"/>
          </a:xfrm>
          <a:prstGeom prst="ellipse">
            <a:avLst/>
          </a:prstGeom>
          <a:ln w="9525" cap="rnd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tx2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597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62535" y="633163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A01160-D8F5-4E02-A012-150AA5964FF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182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11516499" y="6423569"/>
            <a:ext cx="440469" cy="288888"/>
          </a:xfrm>
          <a:prstGeom prst="rect">
            <a:avLst/>
          </a:prstGeom>
        </p:spPr>
        <p:txBody>
          <a:bodyPr vert="horz" lIns="94600" tIns="47300" rIns="94600" bIns="47300" rtlCol="0" anchor="ctr"/>
          <a:lstStyle>
            <a:lvl1pPr algn="l">
              <a:defRPr lang="ko-KR" altLang="en-US" sz="10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4594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1A714-22B6-415B-B621-748EF96EC691}" type="slidenum">
              <a:rPr kumimoji="0" lang="en-US" altLang="ko-KR" sz="127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4594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7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CB4EF-5AAA-4224-A02E-6D17BF2438E5}"/>
              </a:ext>
            </a:extLst>
          </p:cNvPr>
          <p:cNvSpPr txBox="1"/>
          <p:nvPr userDrawn="1"/>
        </p:nvSpPr>
        <p:spPr>
          <a:xfrm>
            <a:off x="1720417" y="1404371"/>
            <a:ext cx="8881780" cy="6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buFont typeface="Wingdings" panose="05000000000000000000" pitchFamily="2" charset="2"/>
              <a:buChar char="§"/>
            </a:pPr>
            <a:endParaRPr lang="en-US" altLang="ko-KR" sz="1814" dirty="0"/>
          </a:p>
          <a:p>
            <a:pPr marL="783950" lvl="1" indent="-310976">
              <a:buFont typeface="Wingdings" panose="05000000000000000000" pitchFamily="2" charset="2"/>
              <a:buChar char="§"/>
            </a:pPr>
            <a:endParaRPr lang="ko-KR" altLang="en-US" sz="1632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D370973-2153-4AA1-BD05-D0D55B402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2261" y="881886"/>
            <a:ext cx="9077770" cy="3233225"/>
          </a:xfrm>
        </p:spPr>
        <p:txBody>
          <a:bodyPr/>
          <a:lstStyle>
            <a:lvl1pPr marL="354730" indent="-354730">
              <a:lnSpc>
                <a:spcPts val="2539"/>
              </a:lnSpc>
              <a:spcAft>
                <a:spcPts val="544"/>
              </a:spcAft>
              <a:buFont typeface="Wingdings" panose="05000000000000000000" pitchFamily="2" charset="2"/>
              <a:buChar char="§"/>
              <a:defRPr sz="1995" b="1"/>
            </a:lvl1pPr>
            <a:lvl2pPr marL="768582" indent="-295609">
              <a:lnSpc>
                <a:spcPts val="2539"/>
              </a:lnSpc>
              <a:spcAft>
                <a:spcPts val="544"/>
              </a:spcAft>
              <a:buClr>
                <a:schemeClr val="bg2">
                  <a:lumMod val="25000"/>
                </a:schemeClr>
              </a:buClr>
              <a:buSzPct val="80000"/>
              <a:buFont typeface="Wingdings" panose="05000000000000000000" pitchFamily="2" charset="2"/>
              <a:buChar char="§"/>
              <a:defRPr sz="1814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0358AF03-5E36-40A3-BA01-FCB246BD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026" y="163468"/>
            <a:ext cx="8881780" cy="472245"/>
          </a:xfrm>
        </p:spPr>
        <p:txBody>
          <a:bodyPr>
            <a:normAutofit/>
          </a:bodyPr>
          <a:lstStyle>
            <a:lvl1pPr algn="l">
              <a:defRPr sz="2902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7277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946172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1424" y="114485"/>
            <a:ext cx="10081120" cy="548680"/>
          </a:xfrm>
        </p:spPr>
        <p:txBody>
          <a:bodyPr>
            <a:normAutofit/>
          </a:bodyPr>
          <a:lstStyle>
            <a:lvl1pPr algn="l">
              <a:defRPr sz="2539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71424" y="1007065"/>
            <a:ext cx="11522207" cy="5472608"/>
          </a:xfrm>
        </p:spPr>
        <p:txBody>
          <a:bodyPr/>
          <a:lstStyle>
            <a:lvl1pPr marL="266662" indent="-266662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11" indent="-180949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561" indent="-180949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510" indent="-180949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459" indent="-180949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26683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1639" y="2057476"/>
            <a:ext cx="5993255" cy="486340"/>
          </a:xfrm>
        </p:spPr>
        <p:txBody>
          <a:bodyPr wrap="square" anchor="ctr">
            <a:spAutoFit/>
          </a:bodyPr>
          <a:lstStyle>
            <a:lvl1pPr algn="l">
              <a:defRPr sz="2539" b="1" cap="all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목차를 입력하세요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5" hasCustomPrompt="1"/>
          </p:nvPr>
        </p:nvSpPr>
        <p:spPr>
          <a:xfrm>
            <a:off x="841640" y="553710"/>
            <a:ext cx="2134584" cy="1700645"/>
          </a:xfrm>
        </p:spPr>
        <p:txBody>
          <a:bodyPr wrap="square" anchor="ctr">
            <a:spAutoFit/>
          </a:bodyPr>
          <a:lstStyle>
            <a:lvl1pPr algn="l">
              <a:buNone/>
              <a:defRPr lang="ko-KR" altLang="en-US" sz="10429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448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1147-CD34-4DD7-86F1-45D7E7A1F5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49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3026561" y="4892675"/>
            <a:ext cx="284480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  <a:endParaRPr lang="ko-KR" altLang="en-US" dirty="0"/>
          </a:p>
        </p:txBody>
      </p:sp>
      <p:sp>
        <p:nvSpPr>
          <p:cNvPr id="57" name="제목 1"/>
          <p:cNvSpPr>
            <a:spLocks noGrp="1"/>
          </p:cNvSpPr>
          <p:nvPr>
            <p:ph type="ctrTitle" hasCustomPrompt="1"/>
          </p:nvPr>
        </p:nvSpPr>
        <p:spPr>
          <a:xfrm>
            <a:off x="1822163" y="2122788"/>
            <a:ext cx="8547675" cy="849235"/>
          </a:xfrm>
        </p:spPr>
        <p:txBody>
          <a:bodyPr anchor="t">
            <a:spAutoFit/>
          </a:bodyPr>
          <a:lstStyle>
            <a:lvl1pPr algn="ctr">
              <a:defRPr kumimoji="1" lang="ko-KR" altLang="en-US" sz="4897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9" name="텍스트 개체 틀 58"/>
          <p:cNvSpPr>
            <a:spLocks noGrp="1"/>
          </p:cNvSpPr>
          <p:nvPr>
            <p:ph type="body" sz="quarter" idx="13" hasCustomPrompt="1"/>
          </p:nvPr>
        </p:nvSpPr>
        <p:spPr>
          <a:xfrm>
            <a:off x="1826268" y="3054322"/>
            <a:ext cx="8539468" cy="37467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814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13" name="텍스트 개체 틀 58"/>
          <p:cNvSpPr>
            <a:spLocks noGrp="1"/>
          </p:cNvSpPr>
          <p:nvPr>
            <p:ph type="body" sz="quarter" idx="14" hasCustomPrompt="1"/>
          </p:nvPr>
        </p:nvSpPr>
        <p:spPr>
          <a:xfrm>
            <a:off x="1826268" y="3444606"/>
            <a:ext cx="8539468" cy="26301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088" b="0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4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5192823" y="4251654"/>
            <a:ext cx="1806356" cy="304891"/>
          </a:xfrm>
        </p:spPr>
        <p:txBody>
          <a:bodyPr>
            <a:spAutoFit/>
          </a:bodyPr>
          <a:lstStyle>
            <a:lvl1pPr algn="ctr">
              <a:buNone/>
              <a:defRPr kumimoji="1" lang="ko-KR" altLang="en-US" sz="1360" b="1" i="0" u="none" strike="noStrike" kern="1200" cap="none" normalizeH="0" baseline="0" dirty="0" smtClean="0">
                <a:ln>
                  <a:noFill/>
                </a:ln>
                <a:solidFill>
                  <a:srgbClr val="707070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92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6768752" cy="57606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1631504" y="980728"/>
            <a:ext cx="10153128" cy="5040560"/>
          </a:xfrm>
        </p:spPr>
        <p:txBody>
          <a:bodyPr vert="horz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defRPr lang="ko-KR" altLang="en-US" sz="2000" b="1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ko-KR" altLang="en-US" sz="18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spcBef>
                <a:spcPts val="0"/>
              </a:spcBef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4pPr>
          </a:lstStyle>
          <a:p>
            <a:pPr lvl="0">
              <a:lnSpc>
                <a:spcPct val="150000"/>
              </a:lnSpc>
            </a:pPr>
            <a:r>
              <a:rPr lang="ko-KR" altLang="en-US" dirty="0"/>
              <a:t>마스터 텍스트 스타일을 편집합니다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둘째 수준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셋째 수준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넷째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731335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77875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31041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170655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20816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42068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50177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909429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49889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83236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rgbClr val="BCEBD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>
            <a:normAutofit/>
          </a:bodyPr>
          <a:lstStyle>
            <a:lvl1pPr algn="l">
              <a:buNone/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422957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04017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9542619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536796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281372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9" name="바닥글 개체 틀 36">
            <a:extLst>
              <a:ext uri="{FF2B5EF4-FFF2-40B4-BE49-F238E27FC236}">
                <a16:creationId xmlns:a16="http://schemas.microsoft.com/office/drawing/2014/main" id="{0FCC723C-E12E-4134-80CF-8ADAED2921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0645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0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E6C44-E913-45F1-A690-E52E071D50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0287" y="1415600"/>
            <a:ext cx="10080625" cy="46307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</p:txBody>
      </p:sp>
      <p:sp>
        <p:nvSpPr>
          <p:cNvPr id="8" name="바닥글 개체 틀 36">
            <a:extLst>
              <a:ext uri="{FF2B5EF4-FFF2-40B4-BE49-F238E27FC236}">
                <a16:creationId xmlns:a16="http://schemas.microsoft.com/office/drawing/2014/main" id="{3F2E6A11-E23E-4E32-B9A2-7BA8A7427D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5419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Google Shape;12;p2">
            <a:extLst>
              <a:ext uri="{FF2B5EF4-FFF2-40B4-BE49-F238E27FC236}">
                <a16:creationId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9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89566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992120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36071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748128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6953" y="98158"/>
            <a:ext cx="6204780" cy="541935"/>
          </a:xfrm>
        </p:spPr>
        <p:txBody>
          <a:bodyPr>
            <a:normAutofit/>
          </a:bodyPr>
          <a:lstStyle>
            <a:lvl1pPr>
              <a:defRPr sz="272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451082-2EAD-4174-839E-1F965DD066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16339" y="1143127"/>
            <a:ext cx="8555244" cy="4767676"/>
          </a:xfrm>
        </p:spPr>
        <p:txBody>
          <a:bodyPr>
            <a:noAutofit/>
          </a:bodyPr>
          <a:lstStyle>
            <a:lvl1pPr>
              <a:spcAft>
                <a:spcPts val="1088"/>
              </a:spcAft>
              <a:defRPr sz="2177" b="1"/>
            </a:lvl1pPr>
            <a:lvl2pPr>
              <a:lnSpc>
                <a:spcPts val="2449"/>
              </a:lnSpc>
              <a:spcAft>
                <a:spcPts val="544"/>
              </a:spcAft>
              <a:defRPr sz="1814"/>
            </a:lvl2pPr>
            <a:lvl3pPr>
              <a:spcAft>
                <a:spcPts val="544"/>
              </a:spcAft>
              <a:defRPr sz="1451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23077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D437B-2966-42F7-A2F5-9BD3A8A7CD30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AF1C30-4808-424C-A1B0-1103CA66CD9C}"/>
              </a:ext>
            </a:extLst>
          </p:cNvPr>
          <p:cNvSpPr/>
          <p:nvPr userDrawn="1"/>
        </p:nvSpPr>
        <p:spPr bwMode="white">
          <a:xfrm>
            <a:off x="3514" y="-5932"/>
            <a:ext cx="12188486" cy="6662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919536" y="44328"/>
            <a:ext cx="8136904" cy="5581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631504" y="1124744"/>
            <a:ext cx="10243120" cy="505887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  <a:endParaRPr kumimoji="0"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39070-22DF-43F0-841A-90C0B73335F4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36132A-C430-43BF-9E73-3354AEF34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-1" b="-7267"/>
          <a:stretch/>
        </p:blipFill>
        <p:spPr>
          <a:xfrm>
            <a:off x="11502" y="-227"/>
            <a:ext cx="551384" cy="6934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9AB605-173B-4ECA-8F6C-A62E35ECE6BE}"/>
              </a:ext>
            </a:extLst>
          </p:cNvPr>
          <p:cNvSpPr txBox="1"/>
          <p:nvPr userDrawn="1"/>
        </p:nvSpPr>
        <p:spPr>
          <a:xfrm>
            <a:off x="10344472" y="228172"/>
            <a:ext cx="1747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인하공전 컴퓨터정보과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4" r:id="rId20"/>
    <p:sldLayoutId id="2147483875" r:id="rId21"/>
    <p:sldLayoutId id="2147483876" r:id="rId22"/>
    <p:sldLayoutId id="2147483877" r:id="rId23"/>
    <p:sldLayoutId id="2147483878" r:id="rId24"/>
    <p:sldLayoutId id="2147483879" r:id="rId25"/>
    <p:sldLayoutId id="2147483880" r:id="rId26"/>
    <p:sldLayoutId id="2147483881" r:id="rId27"/>
    <p:sldLayoutId id="2147483882" r:id="rId28"/>
    <p:sldLayoutId id="2147483883" r:id="rId29"/>
    <p:sldLayoutId id="2147483884" r:id="rId30"/>
    <p:sldLayoutId id="2147483885" r:id="rId31"/>
    <p:sldLayoutId id="2147483886" r:id="rId32"/>
    <p:sldLayoutId id="2147483887" r:id="rId33"/>
    <p:sldLayoutId id="2147483888" r:id="rId34"/>
    <p:sldLayoutId id="2147483889" r:id="rId35"/>
    <p:sldLayoutId id="2147483890" r:id="rId36"/>
    <p:sldLayoutId id="2147483891" r:id="rId37"/>
    <p:sldLayoutId id="2147483899" r:id="rId38"/>
    <p:sldLayoutId id="2147483930" r:id="rId39"/>
    <p:sldLayoutId id="2147483938" r:id="rId40"/>
    <p:sldLayoutId id="2147483939" r:id="rId41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rgbClr val="0070C0"/>
        </a:buClr>
        <a:buSzPct val="80000"/>
        <a:buFont typeface="Wingdings"/>
        <a:buChar char="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rgbClr val="002060"/>
        </a:buClr>
        <a:buSzPct val="100000"/>
        <a:buFont typeface="Wingdings" panose="05000000000000000000" pitchFamily="2" charset="2"/>
        <a:buChar char="§"/>
        <a:defRPr kumimoji="0" sz="17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6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file:///E:\%25EC%259D%25B8%25ED%2595%2598%25EA%25B3%25B5%25EC%2597%2585%25EC%25A0%2584%25EB%25AC%25B8%25EB%258C%2580%25ED%2595%2599\%25EC%259E%2590%25EB%25B0%2594%25EC%258A%25A4%25ED%2581%25AC%25EB%25A6%25BD%25ED%258A%25B8\%25EA%25B8%25B0%25EB%25A7%2590%25EA%25B3%25A0%25EC%2582%25AC\A%25EB%25B0%2598\js\jquery.js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file:///E:\%25EC%259D%25B8%25ED%2595%2598%25EA%25B3%25B5%25EC%2597%2585%25EC%25A0%2584%25EB%25AC%25B8%25EB%258C%2580%25ED%2595%2599\%25EC%259E%2590%25EB%25B0%2594%25EC%258A%25A4%25ED%2581%25AC%25EB%25A6%25BD%25ED%258A%25B8\%25EA%25B8%25B0%25EB%25A7%2590%25EA%25B3%25A0%25EC%2582%25AC\B%25EB%25B0%2598\js\jquery.js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C414EB4-C1DB-4703-97A1-F8FBE894D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28"/>
          <a:stretch/>
        </p:blipFill>
        <p:spPr>
          <a:xfrm>
            <a:off x="4151784" y="924968"/>
            <a:ext cx="1518888" cy="1409959"/>
          </a:xfrm>
          <a:prstGeom prst="rect">
            <a:avLst/>
          </a:prstGeom>
        </p:spPr>
      </p:pic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431704" y="2833363"/>
            <a:ext cx="5112568" cy="699276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FF-563F-45C7-9BB2-4A95B0277AE5}"/>
              </a:ext>
            </a:extLst>
          </p:cNvPr>
          <p:cNvSpPr txBox="1"/>
          <p:nvPr/>
        </p:nvSpPr>
        <p:spPr>
          <a:xfrm>
            <a:off x="4439816" y="3592907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JavaScript &amp; jQuery</a:t>
            </a:r>
            <a:endParaRPr lang="ko-KR" altLang="en-US" sz="2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3C11FF2-E87B-41B1-878E-2E2D85A15DCB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709235" y="1536919"/>
            <a:ext cx="39806" cy="1635821"/>
          </a:xfrm>
          <a:prstGeom prst="bentConnector3">
            <a:avLst>
              <a:gd name="adj1" fmla="val 674285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AB95461-C057-436F-9A1E-0A7B4D75C316}"/>
              </a:ext>
            </a:extLst>
          </p:cNvPr>
          <p:cNvSpPr txBox="1"/>
          <p:nvPr/>
        </p:nvSpPr>
        <p:spPr>
          <a:xfrm>
            <a:off x="5056634" y="4365104"/>
            <a:ext cx="2078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5E5D09-C5F3-4A42-BB3D-273D0DAC25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071" y="1366837"/>
            <a:ext cx="937955" cy="93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6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함수 </a:t>
            </a:r>
            <a:r>
              <a:rPr lang="en-US" altLang="ko-KR" dirty="0"/>
              <a:t>(</a:t>
            </a:r>
            <a:r>
              <a:rPr lang="ko-KR" altLang="en-US" dirty="0"/>
              <a:t>전역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  <a:endParaRPr lang="x-non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6D013D-D709-42A7-95B5-89506A7F4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1844824"/>
            <a:ext cx="2907355" cy="22481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C516F8-6973-4374-BCF8-59FBDCA5CB4A}"/>
              </a:ext>
            </a:extLst>
          </p:cNvPr>
          <p:cNvSpPr txBox="1"/>
          <p:nvPr/>
        </p:nvSpPr>
        <p:spPr>
          <a:xfrm>
            <a:off x="1919536" y="1124744"/>
            <a:ext cx="613691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 값은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블록을 사용한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스코프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생성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3.141592;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 값은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 값은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함수 블록을 사용한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스코프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생성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3.141592;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 값은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sample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 값은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왼쪽 대괄호 16">
            <a:extLst>
              <a:ext uri="{FF2B5EF4-FFF2-40B4-BE49-F238E27FC236}">
                <a16:creationId xmlns:a16="http://schemas.microsoft.com/office/drawing/2014/main" id="{34E76EB5-3703-4ACC-9BAE-D3FF36F21B21}"/>
              </a:ext>
            </a:extLst>
          </p:cNvPr>
          <p:cNvSpPr/>
          <p:nvPr/>
        </p:nvSpPr>
        <p:spPr>
          <a:xfrm>
            <a:off x="2135560" y="2348880"/>
            <a:ext cx="304264" cy="968978"/>
          </a:xfrm>
          <a:prstGeom prst="leftBracket">
            <a:avLst>
              <a:gd name="adj" fmla="val 5094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46B7E-50C3-4036-A8A5-EA56E2DA3828}"/>
              </a:ext>
            </a:extLst>
          </p:cNvPr>
          <p:cNvSpPr txBox="1"/>
          <p:nvPr/>
        </p:nvSpPr>
        <p:spPr>
          <a:xfrm>
            <a:off x="8400256" y="122406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Example14-1.html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918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0B4622-B577-48A1-B425-38B68DCC0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024" y="1844824"/>
            <a:ext cx="3423096" cy="1389574"/>
          </a:xfrm>
          <a:prstGeom prst="rect">
            <a:avLst/>
          </a:prstGeom>
        </p:spPr>
      </p:pic>
      <p:sp>
        <p:nvSpPr>
          <p:cNvPr id="14" name="제목 3">
            <a:extLst>
              <a:ext uri="{FF2B5EF4-FFF2-40B4-BE49-F238E27FC236}">
                <a16:creationId xmlns:a16="http://schemas.microsoft.com/office/drawing/2014/main" id="{E996E4A4-D1C0-463D-B8D9-74434071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512" y="44624"/>
            <a:ext cx="6768752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즉시 호출 함수</a:t>
            </a:r>
            <a:endParaRPr lang="x-non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F0287-41C6-4AFB-83A7-315618114067}"/>
              </a:ext>
            </a:extLst>
          </p:cNvPr>
          <p:cNvSpPr txBox="1"/>
          <p:nvPr/>
        </p:nvSpPr>
        <p:spPr>
          <a:xfrm>
            <a:off x="2220120" y="1582340"/>
            <a:ext cx="613691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다른 곳에서 가져온 자바스크립트 코드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 값은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즉시 호출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3.141592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 값은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})();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5A83D-A6FD-4F88-97C7-A7D173F0AD79}"/>
              </a:ext>
            </a:extLst>
          </p:cNvPr>
          <p:cNvSpPr txBox="1"/>
          <p:nvPr/>
        </p:nvSpPr>
        <p:spPr>
          <a:xfrm>
            <a:off x="8472264" y="134076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Example14-2.html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021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익명 함수와 선언적 함수의 조합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71464" y="1052736"/>
            <a:ext cx="9145016" cy="5040560"/>
          </a:xfrm>
        </p:spPr>
        <p:txBody>
          <a:bodyPr>
            <a:normAutofit/>
          </a:bodyPr>
          <a:lstStyle/>
          <a:p>
            <a:pPr lvl="1"/>
            <a:r>
              <a:rPr lang="ko-KR" altLang="en-US" sz="2000" dirty="0">
                <a:solidFill>
                  <a:srgbClr val="000000"/>
                </a:solidFill>
                <a:latin typeface="+mn-ea"/>
                <a:ea typeface="+mn-ea"/>
              </a:rPr>
              <a:t>선언적 함수와 익명 함수의 조합</a:t>
            </a:r>
            <a:endParaRPr lang="en-US" altLang="ko-KR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2"/>
            <a:r>
              <a:rPr lang="ko-KR" altLang="en-US" sz="1800" dirty="0">
                <a:solidFill>
                  <a:srgbClr val="000000"/>
                </a:solidFill>
              </a:rPr>
              <a:t>브라우저가 해석</a:t>
            </a:r>
            <a:r>
              <a:rPr lang="en-US" altLang="ko-KR" sz="1800" dirty="0">
                <a:solidFill>
                  <a:srgbClr val="000000"/>
                </a:solidFill>
              </a:rPr>
              <a:t>(parsing)</a:t>
            </a:r>
            <a:r>
              <a:rPr lang="ko-KR" altLang="en-US" sz="1800" dirty="0">
                <a:solidFill>
                  <a:srgbClr val="000000"/>
                </a:solidFill>
              </a:rPr>
              <a:t>을 할 때 선언적 함수가 먼저 생성되고</a:t>
            </a:r>
            <a:r>
              <a:rPr lang="en-US" altLang="ko-KR" sz="1800" dirty="0">
                <a:solidFill>
                  <a:srgbClr val="000000"/>
                </a:solidFill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</a:rPr>
              <a:t>이후에 순차적인 코드 진행을 시작하면서 익명 함수를 생성</a:t>
            </a:r>
            <a:r>
              <a:rPr lang="en-US" altLang="ko-KR" sz="1800" dirty="0">
                <a:solidFill>
                  <a:srgbClr val="000000"/>
                </a:solidFill>
              </a:rPr>
              <a:t>. </a:t>
            </a: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251E0-EA7B-4DB6-AD56-7F1896C6A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469" y="3573016"/>
            <a:ext cx="2427043" cy="9590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B5F750-CDF4-46BC-9E5E-832FD390058D}"/>
              </a:ext>
            </a:extLst>
          </p:cNvPr>
          <p:cNvSpPr txBox="1"/>
          <p:nvPr/>
        </p:nvSpPr>
        <p:spPr>
          <a:xfrm>
            <a:off x="2495600" y="2349727"/>
            <a:ext cx="74168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익명 함수를 생성합니다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ko-KR" alt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함수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익명 함수입니다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선언적 함수를 생성하고 할당합니다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함수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선언적 함수입니다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함수를 호출합니다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ko-KR" alt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함수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9D1BA7-026F-43A7-A2D3-1DE21DA3E205}"/>
              </a:ext>
            </a:extLst>
          </p:cNvPr>
          <p:cNvSpPr txBox="1"/>
          <p:nvPr/>
        </p:nvSpPr>
        <p:spPr>
          <a:xfrm>
            <a:off x="8256240" y="305966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Example14-3.html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139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문서 객체 조작하기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199456" y="1013044"/>
            <a:ext cx="10153128" cy="5040560"/>
          </a:xfrm>
        </p:spPr>
        <p:txBody>
          <a:bodyPr>
            <a:normAutofit/>
          </a:bodyPr>
          <a:lstStyle/>
          <a:p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속성 조작하기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25E626-2259-4F86-B738-4054289BD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197134"/>
              </p:ext>
            </p:extLst>
          </p:nvPr>
        </p:nvGraphicFramePr>
        <p:xfrm>
          <a:off x="5231904" y="775322"/>
          <a:ext cx="6342185" cy="1000125"/>
        </p:xfrm>
        <a:graphic>
          <a:graphicData uri="http://schemas.openxmlformats.org/drawingml/2006/table">
            <a:tbl>
              <a:tblPr/>
              <a:tblGrid>
                <a:gridCol w="3985846">
                  <a:extLst>
                    <a:ext uri="{9D8B030D-6E8A-4147-A177-3AD203B41FA5}">
                      <a16:colId xmlns:a16="http://schemas.microsoft.com/office/drawing/2014/main" val="2586140995"/>
                    </a:ext>
                  </a:extLst>
                </a:gridCol>
                <a:gridCol w="2356339">
                  <a:extLst>
                    <a:ext uri="{9D8B030D-6E8A-4147-A177-3AD203B41FA5}">
                      <a16:colId xmlns:a16="http://schemas.microsoft.com/office/drawing/2014/main" val="2100352343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메소드 이름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0983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문서 객체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  <a:r>
                        <a:rPr lang="en-US" altLang="ko-K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setAttribute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속성 이름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값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특성 속성에 값을 지정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43307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문서 객체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  <a:r>
                        <a:rPr lang="en-US" altLang="ko-K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getAttribute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속성 이름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특정 속성을 추출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97549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CAC86F8-858F-456E-93A0-9828C7C763FD}"/>
              </a:ext>
            </a:extLst>
          </p:cNvPr>
          <p:cNvSpPr txBox="1"/>
          <p:nvPr/>
        </p:nvSpPr>
        <p:spPr>
          <a:xfrm>
            <a:off x="1631504" y="1748075"/>
            <a:ext cx="9505056" cy="4463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DOMContentLoaded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9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rects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900"/>
              </a:lnSpc>
            </a:pPr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rects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9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9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`http://placekitten.com/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/250`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9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9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pPr>
              <a:lnSpc>
                <a:spcPts val="19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pPr>
              <a:lnSpc>
                <a:spcPts val="1900"/>
              </a:lnSpc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C9DFCF-7738-47A4-8929-8AF091D8B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904" y="4581128"/>
            <a:ext cx="5170366" cy="20333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C6F6ED-8D70-4DF2-AFF3-938993385313}"/>
              </a:ext>
            </a:extLst>
          </p:cNvPr>
          <p:cNvSpPr txBox="1"/>
          <p:nvPr/>
        </p:nvSpPr>
        <p:spPr>
          <a:xfrm>
            <a:off x="8231328" y="416110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Example14-4.html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965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2. </a:t>
            </a:r>
            <a:r>
              <a:rPr lang="ko-KR" altLang="en-US" dirty="0"/>
              <a:t>문서 객체 조작하기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1504" y="980728"/>
            <a:ext cx="8496944" cy="5040560"/>
          </a:xfrm>
        </p:spPr>
        <p:txBody>
          <a:bodyPr>
            <a:normAutofit/>
          </a:bodyPr>
          <a:lstStyle/>
          <a:p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문서 객체 생성하기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document.createElement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메소드로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h1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태그를 생성하고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이를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document.body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태그 아래에 추가하는 코드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문서 객체 생성하고 추가하기 소스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2990C9-2242-4881-8665-6C6354A59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5131236"/>
            <a:ext cx="3146862" cy="9032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7EB146-7335-475E-A356-BEA86862D5D1}"/>
              </a:ext>
            </a:extLst>
          </p:cNvPr>
          <p:cNvSpPr txBox="1"/>
          <p:nvPr/>
        </p:nvSpPr>
        <p:spPr>
          <a:xfrm>
            <a:off x="1919536" y="2492896"/>
            <a:ext cx="806489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DOMContentLoaded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문서 객체 생성하기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생성한 태그 조작하기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문서 객체 동적으로 생성하기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'black'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h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태그를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body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태그 아래에 추가하기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C0BA7F-054B-492A-ABF5-299527D4D963}"/>
              </a:ext>
            </a:extLst>
          </p:cNvPr>
          <p:cNvSpPr txBox="1"/>
          <p:nvPr/>
        </p:nvSpPr>
        <p:spPr>
          <a:xfrm>
            <a:off x="8284562" y="458188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Example14-5.html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625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문서 객체 조작하기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문서 객체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제거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하기</a:t>
            </a:r>
            <a:endParaRPr lang="en-US" altLang="ko-KR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특정 개체를 간단하게 실행하고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초 후에 화면에서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h1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태그를 제거하는 코드 만들기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문서 객체 제거하기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F3FFF-7746-48DA-B7C0-A46A7EB0F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64" y="3645024"/>
            <a:ext cx="2208451" cy="11158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A10C38-ACF6-4680-95B0-5A3056F10545}"/>
              </a:ext>
            </a:extLst>
          </p:cNvPr>
          <p:cNvSpPr txBox="1"/>
          <p:nvPr/>
        </p:nvSpPr>
        <p:spPr>
          <a:xfrm>
            <a:off x="2063552" y="2313170"/>
            <a:ext cx="73930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DOMContentLoaded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removeChild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제거 대상 문서 객체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71F173-7C04-4DD3-BBF2-FFD14EC224D7}"/>
              </a:ext>
            </a:extLst>
          </p:cNvPr>
          <p:cNvGrpSpPr/>
          <p:nvPr/>
        </p:nvGrpSpPr>
        <p:grpSpPr>
          <a:xfrm>
            <a:off x="8500942" y="5158126"/>
            <a:ext cx="2208452" cy="709863"/>
            <a:chOff x="6095999" y="5067595"/>
            <a:chExt cx="2208452" cy="709863"/>
          </a:xfrm>
        </p:grpSpPr>
        <p:pic>
          <p:nvPicPr>
            <p:cNvPr id="12" name="Picture 18">
              <a:extLst>
                <a:ext uri="{FF2B5EF4-FFF2-40B4-BE49-F238E27FC236}">
                  <a16:creationId xmlns:a16="http://schemas.microsoft.com/office/drawing/2014/main" id="{9F82E02A-5AE1-4475-AEBB-B12472D93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153"/>
            <a:stretch/>
          </p:blipFill>
          <p:spPr>
            <a:xfrm>
              <a:off x="6095999" y="5444414"/>
              <a:ext cx="2208451" cy="333044"/>
            </a:xfrm>
            <a:prstGeom prst="rect">
              <a:avLst/>
            </a:prstGeom>
          </p:spPr>
        </p:pic>
        <p:pic>
          <p:nvPicPr>
            <p:cNvPr id="14" name="Picture 18">
              <a:extLst>
                <a:ext uri="{FF2B5EF4-FFF2-40B4-BE49-F238E27FC236}">
                  <a16:creationId xmlns:a16="http://schemas.microsoft.com/office/drawing/2014/main" id="{34330ED5-0FB0-4E54-B655-5A54D3C4D1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6157"/>
            <a:stretch/>
          </p:blipFill>
          <p:spPr>
            <a:xfrm>
              <a:off x="6096000" y="5067595"/>
              <a:ext cx="2208451" cy="37763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7361E06-073C-48BC-8FA4-756DFE60F105}"/>
              </a:ext>
            </a:extLst>
          </p:cNvPr>
          <p:cNvSpPr txBox="1"/>
          <p:nvPr/>
        </p:nvSpPr>
        <p:spPr>
          <a:xfrm>
            <a:off x="8500942" y="307332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Example14-6.html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2A50F6B7-BECD-4197-AB44-FF583DFF2E9B}"/>
              </a:ext>
            </a:extLst>
          </p:cNvPr>
          <p:cNvSpPr/>
          <p:nvPr/>
        </p:nvSpPr>
        <p:spPr>
          <a:xfrm>
            <a:off x="10684365" y="4222196"/>
            <a:ext cx="619851" cy="1251930"/>
          </a:xfrm>
          <a:custGeom>
            <a:avLst/>
            <a:gdLst>
              <a:gd name="connsiteX0" fmla="*/ 0 w 619851"/>
              <a:gd name="connsiteY0" fmla="*/ 0 h 1251930"/>
              <a:gd name="connsiteX1" fmla="*/ 619828 w 619851"/>
              <a:gd name="connsiteY1" fmla="*/ 576870 h 1251930"/>
              <a:gd name="connsiteX2" fmla="*/ 18411 w 619851"/>
              <a:gd name="connsiteY2" fmla="*/ 1251930 h 1251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851" h="1251930">
                <a:moveTo>
                  <a:pt x="0" y="0"/>
                </a:moveTo>
                <a:cubicBezTo>
                  <a:pt x="308380" y="184107"/>
                  <a:pt x="616760" y="368215"/>
                  <a:pt x="619828" y="576870"/>
                </a:cubicBezTo>
                <a:cubicBezTo>
                  <a:pt x="622896" y="785525"/>
                  <a:pt x="320653" y="1018727"/>
                  <a:pt x="18411" y="1251930"/>
                </a:cubicBezTo>
              </a:path>
            </a:pathLst>
          </a:custGeom>
          <a:noFill/>
          <a:ln w="952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730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문서 객체 조작하기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53877" y="904731"/>
            <a:ext cx="8560210" cy="5616624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+mn-ea"/>
                <a:ea typeface="+mn-ea"/>
              </a:rPr>
              <a:t>이벤트 설정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하기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addEventListener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메소드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889BFDAA-FB43-4B3F-A643-E9E747BCF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67515"/>
              </p:ext>
            </p:extLst>
          </p:nvPr>
        </p:nvGraphicFramePr>
        <p:xfrm>
          <a:off x="5015880" y="1294022"/>
          <a:ext cx="4896544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4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문서 객체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addEventListener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이벤트 이름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콜백 함수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D30D5116-B9BE-4D5C-A89A-3C7FE6A7CA71}"/>
              </a:ext>
            </a:extLst>
          </p:cNvPr>
          <p:cNvGrpSpPr/>
          <p:nvPr/>
        </p:nvGrpSpPr>
        <p:grpSpPr>
          <a:xfrm>
            <a:off x="9479087" y="2379826"/>
            <a:ext cx="2727644" cy="931976"/>
            <a:chOff x="6594232" y="4234122"/>
            <a:chExt cx="3944447" cy="14859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E3FB5B-A1BD-4123-B382-5A3126AF4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8704" y="4234122"/>
              <a:ext cx="3609975" cy="14859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07BB096-666E-417F-A8EB-7B1644289D89}"/>
                </a:ext>
              </a:extLst>
            </p:cNvPr>
            <p:cNvSpPr/>
            <p:nvPr/>
          </p:nvSpPr>
          <p:spPr>
            <a:xfrm>
              <a:off x="7018020" y="5239583"/>
              <a:ext cx="162306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E94FD17-AB22-4D4F-9DCD-2C380276A438}"/>
                </a:ext>
              </a:extLst>
            </p:cNvPr>
            <p:cNvSpPr/>
            <p:nvPr/>
          </p:nvSpPr>
          <p:spPr>
            <a:xfrm>
              <a:off x="6594232" y="5336075"/>
              <a:ext cx="39715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E43601F-7B41-4577-BD13-94AF6E217895}"/>
              </a:ext>
            </a:extLst>
          </p:cNvPr>
          <p:cNvSpPr txBox="1"/>
          <p:nvPr/>
        </p:nvSpPr>
        <p:spPr>
          <a:xfrm>
            <a:off x="9977646" y="3580470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클릭할 때마다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클릭 횟수를 출력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5F30E1-8AB5-4EC8-90C7-34D28AE53197}"/>
              </a:ext>
            </a:extLst>
          </p:cNvPr>
          <p:cNvCxnSpPr/>
          <p:nvPr/>
        </p:nvCxnSpPr>
        <p:spPr>
          <a:xfrm>
            <a:off x="9930799" y="3104340"/>
            <a:ext cx="1371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6DDDED7-1336-40A6-B7B5-B23B76D1EF10}"/>
              </a:ext>
            </a:extLst>
          </p:cNvPr>
          <p:cNvCxnSpPr/>
          <p:nvPr/>
        </p:nvCxnSpPr>
        <p:spPr>
          <a:xfrm>
            <a:off x="10616599" y="3104340"/>
            <a:ext cx="0" cy="49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605A442-CC9E-47A2-B931-04DA3FD96B77}"/>
              </a:ext>
            </a:extLst>
          </p:cNvPr>
          <p:cNvSpPr txBox="1"/>
          <p:nvPr/>
        </p:nvSpPr>
        <p:spPr>
          <a:xfrm>
            <a:off x="2089352" y="1772816"/>
            <a:ext cx="861716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DOMContentLoaded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600"/>
              </a:lnSpc>
            </a:pPr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pPr>
              <a:lnSpc>
                <a:spcPts val="16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클릭 횟수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pPr>
              <a:lnSpc>
                <a:spcPts val="16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pPr>
              <a:lnSpc>
                <a:spcPts val="1600"/>
              </a:lnSpc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클릭을 여러 번 했을 때 글자가 선택되는 것을 막기 위한 스타일 *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user-select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6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600"/>
              </a:lnSpc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클릭 횟수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850181-5FB6-4290-B365-6F847831DC9C}"/>
              </a:ext>
            </a:extLst>
          </p:cNvPr>
          <p:cNvSpPr txBox="1"/>
          <p:nvPr/>
        </p:nvSpPr>
        <p:spPr>
          <a:xfrm>
            <a:off x="9684442" y="190929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Example14-7.html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52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51384" y="1268760"/>
            <a:ext cx="5256584" cy="864096"/>
          </a:xfrm>
        </p:spPr>
        <p:txBody>
          <a:bodyPr vert="horz">
            <a:norm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+mn-ea"/>
              </a:rPr>
              <a:t>클래스 이용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(Example14-8.html)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8F2F21-D122-403F-9F52-727381DBBC21}"/>
              </a:ext>
            </a:extLst>
          </p:cNvPr>
          <p:cNvSpPr txBox="1"/>
          <p:nvPr/>
        </p:nvSpPr>
        <p:spPr>
          <a:xfrm>
            <a:off x="551384" y="2132856"/>
            <a:ext cx="8352928" cy="4401205"/>
          </a:xfrm>
          <a:prstGeom prst="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ko-KR" alt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국어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영어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수학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과학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ko-KR" alt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ko-KR" alt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이름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ko-KR" alt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국어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ko-KR" alt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국어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ko-KR" alt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영어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ko-KR" alt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영어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ko-KR" alt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수학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ko-KR" alt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수학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ko-KR" alt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과학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ko-KR" alt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과학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ko-KR" alt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국어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ko-KR" alt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영어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ko-KR" alt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수학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ko-KR" alt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과학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/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ko-KR" alt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점</a:t>
            </a:r>
            <a:r>
              <a:rPr lang="en-US" altLang="ko-KR" sz="1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점</a:t>
            </a:r>
            <a:r>
              <a:rPr lang="en-US" altLang="ko-KR" sz="1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CF1DB5-8F7A-458C-B3DC-40ACEEB1C03B}"/>
              </a:ext>
            </a:extLst>
          </p:cNvPr>
          <p:cNvSpPr txBox="1"/>
          <p:nvPr/>
        </p:nvSpPr>
        <p:spPr>
          <a:xfrm>
            <a:off x="6240016" y="548680"/>
            <a:ext cx="5688632" cy="3554819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객체를 선언합니다</a:t>
            </a:r>
            <a:r>
              <a:rPr lang="en-US" altLang="ko-KR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students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sz="15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students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구름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87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98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sz="15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students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별이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92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98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sz="15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students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겨울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76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96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94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86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sz="15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students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바다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98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98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92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출력합니다</a:t>
            </a:r>
            <a:r>
              <a:rPr lang="en-US" altLang="ko-KR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5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ko-KR" alt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총점</a:t>
            </a:r>
            <a:r>
              <a:rPr lang="en-US" altLang="ko-KR" sz="15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ko-KR" alt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평균</a:t>
            </a:r>
            <a:r>
              <a:rPr lang="en-US" altLang="ko-KR" sz="15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sz="15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students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5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}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17393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456AFB-174E-41F8-A88E-9F712F0E983C}"/>
              </a:ext>
            </a:extLst>
          </p:cNvPr>
          <p:cNvSpPr txBox="1"/>
          <p:nvPr/>
        </p:nvSpPr>
        <p:spPr>
          <a:xfrm>
            <a:off x="335360" y="332656"/>
            <a:ext cx="5544616" cy="5632311"/>
          </a:xfrm>
          <a:prstGeom prst="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b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사각형 클래스</a:t>
            </a:r>
            <a:endParaRPr lang="ko-KR" alt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사각형의 둘레를 구하는 메소드</a:t>
            </a:r>
            <a:endParaRPr lang="ko-KR" alt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5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getPerimeter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5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(</a:t>
            </a:r>
            <a:r>
              <a:rPr lang="en-US" altLang="ko-KR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사각형의 넓이를 구하는 메소드</a:t>
            </a:r>
            <a:endParaRPr lang="ko-KR" alt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5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5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정사각형 클래스</a:t>
            </a:r>
            <a:endParaRPr lang="ko-KR" alt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6E867-D986-442E-9105-D45FFF732353}"/>
              </a:ext>
            </a:extLst>
          </p:cNvPr>
          <p:cNvSpPr txBox="1"/>
          <p:nvPr/>
        </p:nvSpPr>
        <p:spPr>
          <a:xfrm>
            <a:off x="5303912" y="3607516"/>
            <a:ext cx="6624736" cy="3093154"/>
          </a:xfrm>
          <a:prstGeom prst="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b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5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 사용하기</a:t>
            </a:r>
            <a:endParaRPr lang="ko-KR" alt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직사각형의 둘레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5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getPerimeter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직사각형의 넓이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5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'---------------------'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정사각형의 둘레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5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getPerimeter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정사각형의 넓이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5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660FACAC-5818-405B-B590-CF5C40DF3B70}"/>
              </a:ext>
            </a:extLst>
          </p:cNvPr>
          <p:cNvSpPr txBox="1">
            <a:spLocks/>
          </p:cNvSpPr>
          <p:nvPr/>
        </p:nvSpPr>
        <p:spPr>
          <a:xfrm>
            <a:off x="6312026" y="980728"/>
            <a:ext cx="5256584" cy="86409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rgbClr val="0070C0"/>
              </a:buClr>
              <a:buSzPct val="80000"/>
              <a:buFont typeface="Wingdings"/>
              <a:buChar char=""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kumimoji="0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  <a:defRPr kumimoji="0" sz="17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+mn-ea"/>
              </a:rPr>
              <a:t>상속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(Example14-9.html)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126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4EE6FA2-7557-4CD6-8FEC-603F6D809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39" y="98333"/>
            <a:ext cx="4898041" cy="514227"/>
          </a:xfrm>
        </p:spPr>
        <p:txBody>
          <a:bodyPr/>
          <a:lstStyle/>
          <a:p>
            <a:r>
              <a:rPr lang="ko-KR" altLang="en-US"/>
              <a:t>위치 </a:t>
            </a:r>
            <a:r>
              <a:rPr lang="ko-KR" altLang="en-US" dirty="0" err="1"/>
              <a:t>탐색자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6B377-3E8B-40F2-B189-7EE8947FF74A}"/>
              </a:ext>
            </a:extLst>
          </p:cNvPr>
          <p:cNvSpPr txBox="1"/>
          <p:nvPr/>
        </p:nvSpPr>
        <p:spPr>
          <a:xfrm>
            <a:off x="911424" y="1484784"/>
            <a:ext cx="6158752" cy="4924425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"#menu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li:even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"background-color"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"#ff0"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"#menu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li:odd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"background-color"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"#0ff"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탐색 </a:t>
            </a:r>
            <a:r>
              <a:rPr lang="ko-KR" alt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선택자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4D07AF-72A9-4907-8325-9B4F70F447A1}"/>
              </a:ext>
            </a:extLst>
          </p:cNvPr>
          <p:cNvSpPr txBox="1"/>
          <p:nvPr/>
        </p:nvSpPr>
        <p:spPr>
          <a:xfrm>
            <a:off x="839416" y="949370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Example14-10.html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B90E6B-1BD7-42B1-AFBA-21A69AC2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560" y="1149425"/>
            <a:ext cx="2669472" cy="10193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3413AC-B372-4100-84D8-4C586DC07AF8}"/>
              </a:ext>
            </a:extLst>
          </p:cNvPr>
          <p:cNvSpPr txBox="1"/>
          <p:nvPr/>
        </p:nvSpPr>
        <p:spPr>
          <a:xfrm>
            <a:off x="5951984" y="3681901"/>
            <a:ext cx="5400600" cy="3077766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"#menu li"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"background-color"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"#ff0"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"#menu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li:lt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(2)"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"background-color"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"#0ff"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"#menu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li:gt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(2)"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"background-color"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"#f0f"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969E8C-36C4-49C2-A371-DD8400EAA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937" y="2294815"/>
            <a:ext cx="2886148" cy="1261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18F851E9-8FF2-4886-962A-75934489F830}"/>
              </a:ext>
            </a:extLst>
          </p:cNvPr>
          <p:cNvSpPr/>
          <p:nvPr/>
        </p:nvSpPr>
        <p:spPr>
          <a:xfrm>
            <a:off x="10217960" y="1540365"/>
            <a:ext cx="966452" cy="724156"/>
          </a:xfrm>
          <a:custGeom>
            <a:avLst/>
            <a:gdLst>
              <a:gd name="connsiteX0" fmla="*/ 0 w 966452"/>
              <a:gd name="connsiteY0" fmla="*/ 0 h 724156"/>
              <a:gd name="connsiteX1" fmla="*/ 902126 w 966452"/>
              <a:gd name="connsiteY1" fmla="*/ 227066 h 724156"/>
              <a:gd name="connsiteX2" fmla="*/ 822346 w 966452"/>
              <a:gd name="connsiteY2" fmla="*/ 724156 h 72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6452" h="724156">
                <a:moveTo>
                  <a:pt x="0" y="0"/>
                </a:moveTo>
                <a:cubicBezTo>
                  <a:pt x="382534" y="53186"/>
                  <a:pt x="765068" y="106373"/>
                  <a:pt x="902126" y="227066"/>
                </a:cubicBezTo>
                <a:cubicBezTo>
                  <a:pt x="1039184" y="347759"/>
                  <a:pt x="930765" y="535957"/>
                  <a:pt x="822346" y="724156"/>
                </a:cubicBezTo>
              </a:path>
            </a:pathLst>
          </a:custGeom>
          <a:noFill/>
          <a:ln w="952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19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50424" y="-27384"/>
            <a:ext cx="2592288" cy="5760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내용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B0F0A63A-829C-4657-B463-9D5D0E93CA87}"/>
              </a:ext>
            </a:extLst>
          </p:cNvPr>
          <p:cNvSpPr txBox="1">
            <a:spLocks/>
          </p:cNvSpPr>
          <p:nvPr/>
        </p:nvSpPr>
        <p:spPr>
          <a:xfrm>
            <a:off x="335360" y="2715300"/>
            <a:ext cx="1872208" cy="1880372"/>
          </a:xfrm>
          <a:prstGeom prst="rect">
            <a:avLst/>
          </a:prstGeom>
        </p:spPr>
        <p:txBody>
          <a:bodyPr vert="horz" anchor="ctr">
            <a:normAutofit fontScale="92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tx1"/>
                </a:solidFill>
              </a:rPr>
              <a:t>14</a:t>
            </a:r>
            <a:r>
              <a:rPr lang="ko-KR" altLang="en-US" sz="6600" dirty="0">
                <a:solidFill>
                  <a:schemeClr val="tx1"/>
                </a:solidFill>
              </a:rPr>
              <a:t>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2ABD32-367C-4BEF-A08A-6D5EE4BB14A9}"/>
              </a:ext>
            </a:extLst>
          </p:cNvPr>
          <p:cNvGrpSpPr/>
          <p:nvPr/>
        </p:nvGrpSpPr>
        <p:grpSpPr>
          <a:xfrm rot="1820350">
            <a:off x="-1354672" y="1390983"/>
            <a:ext cx="4585855" cy="4530682"/>
            <a:chOff x="-549681" y="1640821"/>
            <a:chExt cx="5400600" cy="5400600"/>
          </a:xfrm>
        </p:grpSpPr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17EF0A47-5B60-4122-AC2D-69ADED7C6BBF}"/>
                </a:ext>
              </a:extLst>
            </p:cNvPr>
            <p:cNvSpPr/>
            <p:nvPr/>
          </p:nvSpPr>
          <p:spPr>
            <a:xfrm rot="5973814">
              <a:off x="-549681" y="1640821"/>
              <a:ext cx="5400600" cy="5400600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id="{25C335AD-D221-4F9E-B861-C14016385C9F}"/>
                </a:ext>
              </a:extLst>
            </p:cNvPr>
            <p:cNvSpPr/>
            <p:nvPr/>
          </p:nvSpPr>
          <p:spPr>
            <a:xfrm rot="5973814">
              <a:off x="-435744" y="1753601"/>
              <a:ext cx="5172727" cy="5172727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solidFill>
              <a:srgbClr val="BCE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0474B7-6C51-4C7B-8A49-33DF938B2CCA}"/>
              </a:ext>
            </a:extLst>
          </p:cNvPr>
          <p:cNvSpPr txBox="1"/>
          <p:nvPr/>
        </p:nvSpPr>
        <p:spPr>
          <a:xfrm>
            <a:off x="4682863" y="2348880"/>
            <a:ext cx="4348128" cy="4187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/>
              <a:t>참고 </a:t>
            </a:r>
            <a:r>
              <a:rPr lang="en-US" altLang="ko-KR" sz="2000" b="1" dirty="0"/>
              <a:t>(GET, POST)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함수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전역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지역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익명</a:t>
            </a:r>
            <a:r>
              <a:rPr lang="en-US" altLang="ko-KR" sz="2000" b="1" dirty="0"/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문서 객체 조작하기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클래스활용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상속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b="1" dirty="0"/>
              <a:t>jQuery </a:t>
            </a:r>
            <a:r>
              <a:rPr lang="ko-KR" altLang="en-US" sz="2000" b="1" dirty="0" err="1"/>
              <a:t>선택자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이벤트 등록과 객체 생성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애니메이션 효과제어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000" b="1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0C0E161-07B8-412B-92DB-CE9B0ECFC479}"/>
              </a:ext>
            </a:extLst>
          </p:cNvPr>
          <p:cNvSpPr txBox="1">
            <a:spLocks/>
          </p:cNvSpPr>
          <p:nvPr/>
        </p:nvSpPr>
        <p:spPr>
          <a:xfrm>
            <a:off x="4286449" y="1412776"/>
            <a:ext cx="4744542" cy="57606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265" dirty="0">
                <a:solidFill>
                  <a:schemeClr val="tx1"/>
                </a:solidFill>
              </a:rPr>
              <a:t>기말고사 리뷰</a:t>
            </a:r>
          </a:p>
        </p:txBody>
      </p:sp>
    </p:spTree>
    <p:extLst>
      <p:ext uri="{BB962C8B-B14F-4D97-AF65-F5344CB8AC3E}">
        <p14:creationId xmlns:p14="http://schemas.microsoft.com/office/powerpoint/2010/main" val="2886109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0DA875-B21A-47B7-B72D-656BF5E09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59615"/>
            <a:ext cx="5231825" cy="19540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195AF3E-74D5-4649-8FB9-9164BDAE91C1}"/>
              </a:ext>
            </a:extLst>
          </p:cNvPr>
          <p:cNvSpPr/>
          <p:nvPr/>
        </p:nvSpPr>
        <p:spPr>
          <a:xfrm>
            <a:off x="1703512" y="290946"/>
            <a:ext cx="6096000" cy="65670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&lt;script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5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5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51" dirty="0" err="1">
                <a:solidFill>
                  <a:srgbClr val="0000FF"/>
                </a:solidFill>
                <a:latin typeface="Consolas" panose="020B0609020204030204" pitchFamily="49" charset="0"/>
              </a:rPr>
              <a:t>js</a:t>
            </a:r>
            <a:r>
              <a:rPr lang="en-US" altLang="ko-KR" sz="1451" dirty="0">
                <a:solidFill>
                  <a:srgbClr val="0000FF"/>
                </a:solidFill>
                <a:latin typeface="Consolas" panose="020B0609020204030204" pitchFamily="49" charset="0"/>
              </a:rPr>
              <a:t>/jquery.js"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&gt;&lt;/script&gt;</a:t>
            </a:r>
            <a:endParaRPr lang="en-US" altLang="ko-KR" sz="145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sz="145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51" dirty="0">
                <a:solidFill>
                  <a:srgbClr val="0070C1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5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51" dirty="0">
                <a:solidFill>
                  <a:srgbClr val="0070C1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"#menu1 </a:t>
            </a:r>
            <a:r>
              <a:rPr lang="en-US" altLang="ko-KR" sz="1451" dirty="0" err="1">
                <a:solidFill>
                  <a:srgbClr val="A31515"/>
                </a:solidFill>
                <a:latin typeface="Consolas" panose="020B0609020204030204" pitchFamily="49" charset="0"/>
              </a:rPr>
              <a:t>li:nth-child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(1)"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.</a:t>
            </a:r>
            <a:r>
              <a:rPr lang="en-US" altLang="ko-KR" sz="1451" dirty="0" err="1">
                <a:solidFill>
                  <a:srgbClr val="795E26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"background-color"</a:t>
            </a:r>
            <a:r>
              <a:rPr lang="en-US" altLang="ko-KR" sz="1451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"#ff0"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51" dirty="0">
                <a:solidFill>
                  <a:srgbClr val="0070C1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"#menu1 </a:t>
            </a:r>
            <a:r>
              <a:rPr lang="en-US" altLang="ko-KR" sz="1451" dirty="0" err="1">
                <a:solidFill>
                  <a:srgbClr val="A31515"/>
                </a:solidFill>
                <a:latin typeface="Consolas" panose="020B0609020204030204" pitchFamily="49" charset="0"/>
              </a:rPr>
              <a:t>li:nth-child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(2n)"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.</a:t>
            </a:r>
            <a:r>
              <a:rPr lang="en-US" altLang="ko-KR" sz="1451" dirty="0" err="1">
                <a:solidFill>
                  <a:srgbClr val="795E26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"border"</a:t>
            </a:r>
            <a:r>
              <a:rPr lang="en-US" altLang="ko-KR" sz="1451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"2px dashed #f00"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51" dirty="0">
                <a:solidFill>
                  <a:srgbClr val="0070C1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"#menu2 </a:t>
            </a:r>
            <a:r>
              <a:rPr lang="en-US" altLang="ko-KR" sz="1451" dirty="0" err="1">
                <a:solidFill>
                  <a:srgbClr val="A31515"/>
                </a:solidFill>
                <a:latin typeface="Consolas" panose="020B0609020204030204" pitchFamily="49" charset="0"/>
              </a:rPr>
              <a:t>li:nth-last-child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(2)"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.</a:t>
            </a:r>
            <a:r>
              <a:rPr lang="en-US" altLang="ko-KR" sz="1451" dirty="0" err="1">
                <a:solidFill>
                  <a:srgbClr val="795E26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"background-color"</a:t>
            </a:r>
            <a:r>
              <a:rPr lang="en-US" altLang="ko-KR" sz="1451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451" dirty="0">
                <a:solidFill>
                  <a:srgbClr val="A31515"/>
                </a:solidFill>
                <a:latin typeface="Consolas" panose="020B0609020204030204" pitchFamily="49" charset="0"/>
              </a:rPr>
              <a:t>"#0ff"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});</a:t>
            </a:r>
          </a:p>
          <a:p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sz="145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&lt;/head&gt;</a:t>
            </a:r>
            <a:endParaRPr lang="en-US" altLang="ko-KR" sz="145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altLang="ko-KR" sz="145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ko-KR" altLang="en-US" sz="1451" dirty="0">
                <a:solidFill>
                  <a:srgbClr val="000000"/>
                </a:solidFill>
                <a:latin typeface="Consolas" panose="020B0609020204030204" pitchFamily="49" charset="0"/>
              </a:rPr>
              <a:t>탐색 </a:t>
            </a:r>
            <a:r>
              <a:rPr lang="ko-KR" altLang="en-US" sz="1451" dirty="0" err="1">
                <a:solidFill>
                  <a:srgbClr val="000000"/>
                </a:solidFill>
                <a:latin typeface="Consolas" panose="020B0609020204030204" pitchFamily="49" charset="0"/>
              </a:rPr>
              <a:t>선택자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US" altLang="ko-KR" sz="145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&lt;ul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5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51" dirty="0">
                <a:solidFill>
                  <a:srgbClr val="0000FF"/>
                </a:solidFill>
                <a:latin typeface="Consolas" panose="020B0609020204030204" pitchFamily="49" charset="0"/>
              </a:rPr>
              <a:t>"menu1"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sz="145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r>
              <a:rPr lang="ko-KR" altLang="en-US" sz="1451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1-1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US" altLang="ko-KR" sz="145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r>
              <a:rPr lang="ko-KR" altLang="en-US" sz="1451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1-2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US" altLang="ko-KR" sz="145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r>
              <a:rPr lang="ko-KR" altLang="en-US" sz="1451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1-3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US" altLang="ko-KR" sz="145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r>
              <a:rPr lang="ko-KR" altLang="en-US" sz="1451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1-4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US" altLang="ko-KR" sz="145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&lt;/ul&gt;</a:t>
            </a:r>
            <a:endParaRPr lang="en-US" altLang="ko-KR" sz="145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&lt;ul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5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51" dirty="0">
                <a:solidFill>
                  <a:srgbClr val="0000FF"/>
                </a:solidFill>
                <a:latin typeface="Consolas" panose="020B0609020204030204" pitchFamily="49" charset="0"/>
              </a:rPr>
              <a:t>"menu2"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sz="145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r>
              <a:rPr lang="ko-KR" altLang="en-US" sz="1451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2-1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US" altLang="ko-KR" sz="145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r>
              <a:rPr lang="ko-KR" altLang="en-US" sz="1451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2-2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US" altLang="ko-KR" sz="145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r>
              <a:rPr lang="ko-KR" altLang="en-US" sz="1451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2-3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US" altLang="ko-KR" sz="145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5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&lt;/ul&gt;</a:t>
            </a:r>
            <a:endParaRPr lang="en-US" altLang="ko-KR" sz="145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altLang="ko-KR" sz="145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51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altLang="ko-KR" sz="145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CA83B-1F6B-4A27-986E-53BE58B08E4F}"/>
              </a:ext>
            </a:extLst>
          </p:cNvPr>
          <p:cNvSpPr txBox="1"/>
          <p:nvPr/>
        </p:nvSpPr>
        <p:spPr>
          <a:xfrm>
            <a:off x="7536160" y="3601159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Example14-11.html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675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855811" y="472582"/>
            <a:ext cx="184720" cy="415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35" tIns="45717" rIns="91435" bIns="4571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099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D0C1E-7CEA-46E3-B6F7-E6AE168AA91D}"/>
              </a:ext>
            </a:extLst>
          </p:cNvPr>
          <p:cNvSpPr txBox="1"/>
          <p:nvPr/>
        </p:nvSpPr>
        <p:spPr>
          <a:xfrm>
            <a:off x="479580" y="929490"/>
            <a:ext cx="1567373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dirty="0"/>
              <a:t>추가유형 </a:t>
            </a:r>
            <a:r>
              <a:rPr lang="en-US" altLang="ko-KR" sz="1632" dirty="0"/>
              <a:t>1</a:t>
            </a:r>
            <a:endParaRPr lang="ko-KR" altLang="en-US" sz="1632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9AF26-E5B2-4AC5-98BC-3B80737BD2F5}"/>
              </a:ext>
            </a:extLst>
          </p:cNvPr>
          <p:cNvSpPr txBox="1"/>
          <p:nvPr/>
        </p:nvSpPr>
        <p:spPr>
          <a:xfrm>
            <a:off x="1847528" y="286312"/>
            <a:ext cx="5320088" cy="62853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 defTabSz="198450">
              <a:lnSpc>
                <a:spcPts val="2300"/>
              </a:lnSpc>
              <a:defRPr sz="1600"/>
            </a:lvl1pPr>
            <a:lvl2pPr lvl="1"/>
          </a:lstStyle>
          <a:p>
            <a:r>
              <a:rPr lang="en-US" altLang="ko-KR" sz="1451" dirty="0"/>
              <a:t>&lt;html lang="ko"&gt; </a:t>
            </a:r>
            <a:endParaRPr lang="ko-KR" altLang="ko-KR" sz="1451" dirty="0"/>
          </a:p>
          <a:p>
            <a:r>
              <a:rPr lang="en-US" altLang="ko-KR" sz="1451" dirty="0"/>
              <a:t>&lt;head&gt; </a:t>
            </a:r>
            <a:endParaRPr lang="ko-KR" altLang="ko-KR" sz="1451" dirty="0"/>
          </a:p>
          <a:p>
            <a:r>
              <a:rPr lang="en-US" altLang="ko-KR" sz="1451" dirty="0"/>
              <a:t>&lt;meta charset="UTF-8"&gt; </a:t>
            </a:r>
            <a:endParaRPr lang="ko-KR" altLang="ko-KR" sz="1451" dirty="0"/>
          </a:p>
          <a:p>
            <a:r>
              <a:rPr lang="en-US" altLang="ko-KR" sz="1451" dirty="0"/>
              <a:t>&lt;title&gt; </a:t>
            </a:r>
            <a:r>
              <a:rPr lang="ko-KR" altLang="ko-KR" sz="1451" dirty="0" err="1"/>
              <a:t>선택자</a:t>
            </a:r>
            <a:r>
              <a:rPr lang="ko-KR" altLang="ko-KR" sz="1451" dirty="0"/>
              <a:t> </a:t>
            </a:r>
            <a:r>
              <a:rPr lang="en-US" altLang="ko-KR" sz="1451" dirty="0"/>
              <a:t>&lt;/title&gt; </a:t>
            </a:r>
            <a:endParaRPr lang="ko-KR" altLang="ko-KR" sz="1451" dirty="0"/>
          </a:p>
          <a:p>
            <a:r>
              <a:rPr lang="en-US" altLang="ko-KR" sz="1451" dirty="0"/>
              <a:t>&lt;script </a:t>
            </a:r>
            <a:r>
              <a:rPr lang="en-US" altLang="ko-KR" sz="1451" dirty="0" err="1"/>
              <a:t>src</a:t>
            </a:r>
            <a:r>
              <a:rPr lang="en-US" altLang="ko-KR" sz="1451" dirty="0"/>
              <a:t>="</a:t>
            </a:r>
            <a:r>
              <a:rPr lang="en-US" altLang="ko-KR" sz="1451" dirty="0" err="1">
                <a:hlinkClick r:id="rId2"/>
              </a:rPr>
              <a:t>js</a:t>
            </a:r>
            <a:r>
              <a:rPr lang="en-US" altLang="ko-KR" sz="1451" dirty="0">
                <a:hlinkClick r:id="rId2"/>
              </a:rPr>
              <a:t>/jquery.js</a:t>
            </a:r>
            <a:r>
              <a:rPr lang="en-US" altLang="ko-KR" sz="1451" dirty="0"/>
              <a:t>"&gt;&lt;/script&gt; </a:t>
            </a:r>
            <a:endParaRPr lang="ko-KR" altLang="ko-KR" sz="1451" dirty="0"/>
          </a:p>
          <a:p>
            <a:r>
              <a:rPr lang="en-US" altLang="ko-KR" sz="1451" dirty="0"/>
              <a:t>&lt;script&gt; </a:t>
            </a:r>
            <a:endParaRPr lang="ko-KR" altLang="ko-KR" sz="1451" dirty="0"/>
          </a:p>
          <a:p>
            <a:r>
              <a:rPr lang="en-US" altLang="ko-KR" sz="1451" dirty="0"/>
              <a:t>    $(function(){ </a:t>
            </a:r>
            <a:endParaRPr lang="ko-KR" altLang="ko-KR" sz="1451" dirty="0"/>
          </a:p>
          <a:p>
            <a:r>
              <a:rPr lang="en-US" altLang="ko-KR" sz="1451" dirty="0"/>
              <a:t>         $("#</a:t>
            </a:r>
            <a:r>
              <a:rPr lang="en-US" altLang="ko-KR" sz="1451" dirty="0" err="1"/>
              <a:t>myList</a:t>
            </a:r>
            <a:r>
              <a:rPr lang="en-US" altLang="ko-KR" sz="1451" dirty="0"/>
              <a:t> li").not(":eq(2)") </a:t>
            </a:r>
            <a:endParaRPr lang="ko-KR" altLang="ko-KR" sz="1451" dirty="0"/>
          </a:p>
          <a:p>
            <a:r>
              <a:rPr lang="en-US" altLang="ko-KR" sz="1451" dirty="0"/>
              <a:t>              .</a:t>
            </a:r>
            <a:r>
              <a:rPr lang="en-US" altLang="ko-KR" sz="1451" dirty="0" err="1"/>
              <a:t>css</a:t>
            </a:r>
            <a:r>
              <a:rPr lang="en-US" altLang="ko-KR" sz="1451" dirty="0"/>
              <a:t>("background-</a:t>
            </a:r>
            <a:r>
              <a:rPr lang="en-US" altLang="ko-KR" sz="1451" dirty="0" err="1"/>
              <a:t>color","yellow</a:t>
            </a:r>
            <a:r>
              <a:rPr lang="en-US" altLang="ko-KR" sz="1451" dirty="0"/>
              <a:t>"); </a:t>
            </a:r>
            <a:endParaRPr lang="ko-KR" altLang="ko-KR" sz="1451" dirty="0"/>
          </a:p>
          <a:p>
            <a:r>
              <a:rPr lang="en-US" altLang="ko-KR" sz="1451" dirty="0"/>
              <a:t>    }); </a:t>
            </a:r>
            <a:endParaRPr lang="ko-KR" altLang="ko-KR" sz="1451" dirty="0"/>
          </a:p>
          <a:p>
            <a:r>
              <a:rPr lang="en-US" altLang="ko-KR" sz="1451" dirty="0"/>
              <a:t>&lt;/script&gt; </a:t>
            </a:r>
            <a:endParaRPr lang="ko-KR" altLang="ko-KR" sz="1451" dirty="0"/>
          </a:p>
          <a:p>
            <a:r>
              <a:rPr lang="en-US" altLang="ko-KR" sz="1451" dirty="0"/>
              <a:t>&lt;/head&gt; </a:t>
            </a:r>
            <a:endParaRPr lang="ko-KR" altLang="ko-KR" sz="1451" dirty="0"/>
          </a:p>
          <a:p>
            <a:r>
              <a:rPr lang="en-US" altLang="ko-KR" sz="1451" dirty="0"/>
              <a:t>&lt;body&gt; </a:t>
            </a:r>
            <a:endParaRPr lang="ko-KR" altLang="ko-KR" sz="1451" dirty="0"/>
          </a:p>
          <a:p>
            <a:pPr lvl="1"/>
            <a:r>
              <a:rPr lang="en-US" altLang="ko-KR" sz="1632" dirty="0"/>
              <a:t>&lt;ul id="</a:t>
            </a:r>
            <a:r>
              <a:rPr lang="en-US" altLang="ko-KR" sz="1632" dirty="0" err="1"/>
              <a:t>myList</a:t>
            </a:r>
            <a:r>
              <a:rPr lang="en-US" altLang="ko-KR" sz="1632" dirty="0"/>
              <a:t>"&gt; </a:t>
            </a:r>
            <a:endParaRPr lang="ko-KR" altLang="ko-KR" sz="1632" dirty="0"/>
          </a:p>
          <a:p>
            <a:pPr lvl="2"/>
            <a:r>
              <a:rPr lang="en-US" altLang="ko-KR" sz="1632" dirty="0"/>
              <a:t>&lt;li&gt;</a:t>
            </a:r>
            <a:r>
              <a:rPr lang="ko-KR" altLang="ko-KR" sz="1632" dirty="0"/>
              <a:t>내용</a:t>
            </a:r>
            <a:r>
              <a:rPr lang="en-US" altLang="ko-KR" sz="1632" dirty="0"/>
              <a:t>1&lt;/li&gt; </a:t>
            </a:r>
            <a:endParaRPr lang="ko-KR" altLang="ko-KR" sz="1632" dirty="0"/>
          </a:p>
          <a:p>
            <a:pPr lvl="2"/>
            <a:r>
              <a:rPr lang="en-US" altLang="ko-KR" sz="1632" dirty="0"/>
              <a:t>&lt;li&gt;</a:t>
            </a:r>
            <a:r>
              <a:rPr lang="ko-KR" altLang="ko-KR" sz="1632" dirty="0"/>
              <a:t>내용</a:t>
            </a:r>
            <a:r>
              <a:rPr lang="en-US" altLang="ko-KR" sz="1632" dirty="0"/>
              <a:t>2&lt;/li&gt; </a:t>
            </a:r>
            <a:endParaRPr lang="ko-KR" altLang="ko-KR" sz="1632" dirty="0"/>
          </a:p>
          <a:p>
            <a:pPr lvl="2"/>
            <a:r>
              <a:rPr lang="en-US" altLang="ko-KR" sz="1632" dirty="0"/>
              <a:t>&lt;li&gt;</a:t>
            </a:r>
            <a:r>
              <a:rPr lang="ko-KR" altLang="ko-KR" sz="1632" dirty="0"/>
              <a:t>내용</a:t>
            </a:r>
            <a:r>
              <a:rPr lang="en-US" altLang="ko-KR" sz="1632" dirty="0"/>
              <a:t>3&lt;/li&gt; </a:t>
            </a:r>
            <a:endParaRPr lang="ko-KR" altLang="ko-KR" sz="1632" dirty="0"/>
          </a:p>
          <a:p>
            <a:pPr lvl="2"/>
            <a:r>
              <a:rPr lang="en-US" altLang="ko-KR" sz="1632" dirty="0"/>
              <a:t>&lt;li&gt;</a:t>
            </a:r>
            <a:r>
              <a:rPr lang="ko-KR" altLang="ko-KR" sz="1632" dirty="0"/>
              <a:t>내용</a:t>
            </a:r>
            <a:r>
              <a:rPr lang="en-US" altLang="ko-KR" sz="1632" dirty="0"/>
              <a:t>4&lt;/li&gt; </a:t>
            </a:r>
            <a:endParaRPr lang="ko-KR" altLang="ko-KR" sz="1632" dirty="0"/>
          </a:p>
          <a:p>
            <a:pPr lvl="1"/>
            <a:r>
              <a:rPr lang="en-US" altLang="ko-KR" sz="1632" dirty="0"/>
              <a:t>&lt;/ul&gt; </a:t>
            </a:r>
            <a:endParaRPr lang="ko-KR" altLang="ko-KR" sz="1632" dirty="0"/>
          </a:p>
          <a:p>
            <a:r>
              <a:rPr lang="en-US" altLang="ko-KR" sz="1451" dirty="0"/>
              <a:t>&lt;/body&gt; </a:t>
            </a:r>
            <a:endParaRPr lang="ko-KR" altLang="ko-KR" sz="1451" dirty="0"/>
          </a:p>
          <a:p>
            <a:r>
              <a:rPr lang="en-US" altLang="ko-KR" sz="1451" dirty="0"/>
              <a:t>&lt;/html&gt;</a:t>
            </a:r>
            <a:endParaRPr lang="ko-KR" altLang="ko-KR" sz="1451" dirty="0"/>
          </a:p>
          <a:p>
            <a:endParaRPr lang="en-US" altLang="ko-KR" sz="1451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D36BEAF6-B08F-457C-A769-46CDFF246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57" y="680264"/>
            <a:ext cx="4244969" cy="1443154"/>
          </a:xfrm>
          <a:prstGeom prst="rect">
            <a:avLst/>
          </a:prstGeom>
          <a:noFill/>
          <a:ln w="6350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91C72D-D4FE-4732-B8E5-2374C057F37B}"/>
              </a:ext>
            </a:extLst>
          </p:cNvPr>
          <p:cNvSpPr txBox="1"/>
          <p:nvPr/>
        </p:nvSpPr>
        <p:spPr>
          <a:xfrm>
            <a:off x="7536160" y="3601159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Example14-12.html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831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855811" y="472582"/>
            <a:ext cx="184720" cy="415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35" tIns="45717" rIns="91435" bIns="4571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099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B0DDCE-2DE3-499B-96A9-913A9814A80C}"/>
              </a:ext>
            </a:extLst>
          </p:cNvPr>
          <p:cNvSpPr txBox="1"/>
          <p:nvPr/>
        </p:nvSpPr>
        <p:spPr>
          <a:xfrm>
            <a:off x="1919536" y="154930"/>
            <a:ext cx="6008263" cy="65481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 defTabSz="198450">
              <a:lnSpc>
                <a:spcPts val="2300"/>
              </a:lnSpc>
              <a:defRPr sz="1600"/>
            </a:lvl1pPr>
            <a:lvl2pPr lvl="1"/>
          </a:lstStyle>
          <a:p>
            <a:r>
              <a:rPr lang="en-US" altLang="ko-KR" sz="1451" dirty="0"/>
              <a:t>&lt;html lang="ko"&gt; </a:t>
            </a:r>
            <a:endParaRPr lang="ko-KR" altLang="ko-KR" sz="1451" dirty="0"/>
          </a:p>
          <a:p>
            <a:r>
              <a:rPr lang="en-US" altLang="ko-KR" sz="1451" dirty="0"/>
              <a:t>&lt;head&gt; </a:t>
            </a:r>
            <a:endParaRPr lang="ko-KR" altLang="ko-KR" sz="1451" dirty="0"/>
          </a:p>
          <a:p>
            <a:r>
              <a:rPr lang="en-US" altLang="ko-KR" sz="1451" dirty="0"/>
              <a:t>&lt;meta charset="UTF-8"&gt; </a:t>
            </a:r>
            <a:endParaRPr lang="ko-KR" altLang="ko-KR" sz="1451" dirty="0"/>
          </a:p>
          <a:p>
            <a:r>
              <a:rPr lang="en-US" altLang="ko-KR" sz="1451" dirty="0"/>
              <a:t>&lt;title&gt; </a:t>
            </a:r>
            <a:r>
              <a:rPr lang="ko-KR" altLang="ko-KR" sz="1451" dirty="0" err="1"/>
              <a:t>선택자</a:t>
            </a:r>
            <a:r>
              <a:rPr lang="ko-KR" altLang="ko-KR" sz="1451" dirty="0"/>
              <a:t> </a:t>
            </a:r>
            <a:r>
              <a:rPr lang="en-US" altLang="ko-KR" sz="1451" dirty="0"/>
              <a:t>&lt;/title&gt; </a:t>
            </a:r>
            <a:endParaRPr lang="ko-KR" altLang="ko-KR" sz="1451" dirty="0"/>
          </a:p>
          <a:p>
            <a:r>
              <a:rPr lang="en-US" altLang="ko-KR" sz="1451" dirty="0"/>
              <a:t>&lt;script </a:t>
            </a:r>
            <a:r>
              <a:rPr lang="en-US" altLang="ko-KR" sz="1451" dirty="0" err="1"/>
              <a:t>src</a:t>
            </a:r>
            <a:r>
              <a:rPr lang="en-US" altLang="ko-KR" sz="1451" dirty="0"/>
              <a:t>="</a:t>
            </a:r>
            <a:r>
              <a:rPr lang="en-US" altLang="ko-KR" sz="1451" dirty="0" err="1">
                <a:hlinkClick r:id="rId2"/>
              </a:rPr>
              <a:t>js</a:t>
            </a:r>
            <a:r>
              <a:rPr lang="en-US" altLang="ko-KR" sz="1451" dirty="0">
                <a:hlinkClick r:id="rId2"/>
              </a:rPr>
              <a:t>/jquery.js</a:t>
            </a:r>
            <a:r>
              <a:rPr lang="en-US" altLang="ko-KR" sz="1451" dirty="0"/>
              <a:t>"&gt;&lt;/script&gt; </a:t>
            </a:r>
            <a:endParaRPr lang="ko-KR" altLang="ko-KR" sz="1451" dirty="0"/>
          </a:p>
          <a:p>
            <a:r>
              <a:rPr lang="en-US" altLang="ko-KR" sz="1451" dirty="0"/>
              <a:t>&lt;script&gt; </a:t>
            </a:r>
            <a:endParaRPr lang="ko-KR" altLang="ko-KR" sz="1451" dirty="0"/>
          </a:p>
          <a:p>
            <a:r>
              <a:rPr lang="en-US" altLang="ko-KR" sz="1451" dirty="0"/>
              <a:t>$(function(){ </a:t>
            </a:r>
            <a:endParaRPr lang="ko-KR" altLang="ko-KR" sz="1451" dirty="0"/>
          </a:p>
          <a:p>
            <a:r>
              <a:rPr lang="en-US" altLang="ko-KR" sz="1451" dirty="0"/>
              <a:t>$("#</a:t>
            </a:r>
            <a:r>
              <a:rPr lang="en-US" altLang="ko-KR" sz="1451" dirty="0" err="1"/>
              <a:t>myList</a:t>
            </a:r>
            <a:r>
              <a:rPr lang="en-US" altLang="ko-KR" sz="1451" dirty="0"/>
              <a:t> li").eq(3) </a:t>
            </a:r>
            <a:endParaRPr lang="ko-KR" altLang="ko-KR" sz="1451" dirty="0"/>
          </a:p>
          <a:p>
            <a:r>
              <a:rPr lang="en-US" altLang="ko-KR" sz="1451" dirty="0"/>
              <a:t>.</a:t>
            </a:r>
            <a:r>
              <a:rPr lang="en-US" altLang="ko-KR" sz="1451" dirty="0" err="1"/>
              <a:t>css</a:t>
            </a:r>
            <a:r>
              <a:rPr lang="en-US" altLang="ko-KR" sz="1451" dirty="0"/>
              <a:t>("background-</a:t>
            </a:r>
            <a:r>
              <a:rPr lang="en-US" altLang="ko-KR" sz="1451" dirty="0" err="1"/>
              <a:t>color","yellow</a:t>
            </a:r>
            <a:r>
              <a:rPr lang="en-US" altLang="ko-KR" sz="1451" dirty="0"/>
              <a:t>").</a:t>
            </a:r>
            <a:r>
              <a:rPr lang="en-US" altLang="ko-KR" sz="1451" dirty="0" err="1"/>
              <a:t>css</a:t>
            </a:r>
            <a:r>
              <a:rPr lang="en-US" altLang="ko-KR" sz="1451" dirty="0"/>
              <a:t>("</a:t>
            </a:r>
            <a:r>
              <a:rPr lang="en-US" altLang="ko-KR" sz="1451" dirty="0" err="1"/>
              <a:t>border","solid</a:t>
            </a:r>
            <a:r>
              <a:rPr lang="en-US" altLang="ko-KR" sz="1451" dirty="0"/>
              <a:t>"); </a:t>
            </a:r>
            <a:endParaRPr lang="ko-KR" altLang="ko-KR" sz="1451" dirty="0"/>
          </a:p>
          <a:p>
            <a:r>
              <a:rPr lang="en-US" altLang="ko-KR" sz="1451" dirty="0"/>
              <a:t>}); </a:t>
            </a:r>
            <a:endParaRPr lang="ko-KR" altLang="ko-KR" sz="1451" dirty="0"/>
          </a:p>
          <a:p>
            <a:r>
              <a:rPr lang="en-US" altLang="ko-KR" sz="1451" dirty="0"/>
              <a:t>&lt;/script&gt; </a:t>
            </a:r>
            <a:endParaRPr lang="ko-KR" altLang="ko-KR" sz="1451" dirty="0"/>
          </a:p>
          <a:p>
            <a:r>
              <a:rPr lang="en-US" altLang="ko-KR" sz="1451" dirty="0"/>
              <a:t>&lt;/head&gt; </a:t>
            </a:r>
            <a:endParaRPr lang="ko-KR" altLang="ko-KR" sz="1451" dirty="0"/>
          </a:p>
          <a:p>
            <a:r>
              <a:rPr lang="en-US" altLang="ko-KR" sz="1451" dirty="0"/>
              <a:t>&lt;body&gt; </a:t>
            </a:r>
            <a:endParaRPr lang="ko-KR" altLang="ko-KR" sz="1451" dirty="0"/>
          </a:p>
          <a:p>
            <a:r>
              <a:rPr lang="en-US" altLang="ko-KR" sz="1451" dirty="0"/>
              <a:t>&lt;ul id="</a:t>
            </a:r>
            <a:r>
              <a:rPr lang="en-US" altLang="ko-KR" sz="1451" dirty="0" err="1"/>
              <a:t>myList</a:t>
            </a:r>
            <a:r>
              <a:rPr lang="en-US" altLang="ko-KR" sz="1451" dirty="0"/>
              <a:t>"&gt; </a:t>
            </a:r>
            <a:endParaRPr lang="ko-KR" altLang="ko-KR" sz="1451" dirty="0"/>
          </a:p>
          <a:p>
            <a:r>
              <a:rPr lang="en-US" altLang="ko-KR" sz="1451" dirty="0"/>
              <a:t>&lt;li&gt;</a:t>
            </a:r>
            <a:r>
              <a:rPr lang="ko-KR" altLang="ko-KR" sz="1451" dirty="0"/>
              <a:t>내용</a:t>
            </a:r>
            <a:r>
              <a:rPr lang="en-US" altLang="ko-KR" sz="1451" dirty="0"/>
              <a:t>1&lt;/li&gt; </a:t>
            </a:r>
            <a:endParaRPr lang="ko-KR" altLang="ko-KR" sz="1451" dirty="0"/>
          </a:p>
          <a:p>
            <a:r>
              <a:rPr lang="en-US" altLang="ko-KR" sz="1451" dirty="0"/>
              <a:t>&lt;li&gt;</a:t>
            </a:r>
            <a:r>
              <a:rPr lang="ko-KR" altLang="ko-KR" sz="1451" dirty="0"/>
              <a:t>내용</a:t>
            </a:r>
            <a:r>
              <a:rPr lang="en-US" altLang="ko-KR" sz="1451" dirty="0"/>
              <a:t>2&lt;/li&gt; </a:t>
            </a:r>
            <a:endParaRPr lang="ko-KR" altLang="ko-KR" sz="1451" dirty="0"/>
          </a:p>
          <a:p>
            <a:r>
              <a:rPr lang="en-US" altLang="ko-KR" sz="1451" dirty="0"/>
              <a:t>&lt;li&gt;</a:t>
            </a:r>
            <a:r>
              <a:rPr lang="ko-KR" altLang="ko-KR" sz="1451" dirty="0"/>
              <a:t>내용</a:t>
            </a:r>
            <a:r>
              <a:rPr lang="en-US" altLang="ko-KR" sz="1451" dirty="0"/>
              <a:t>3&lt;/li&gt; </a:t>
            </a:r>
            <a:endParaRPr lang="ko-KR" altLang="ko-KR" sz="1451" dirty="0"/>
          </a:p>
          <a:p>
            <a:r>
              <a:rPr lang="en-US" altLang="ko-KR" sz="1451" dirty="0"/>
              <a:t>&lt;li&gt;</a:t>
            </a:r>
            <a:r>
              <a:rPr lang="ko-KR" altLang="ko-KR" sz="1451" dirty="0"/>
              <a:t>내용</a:t>
            </a:r>
            <a:r>
              <a:rPr lang="en-US" altLang="ko-KR" sz="1451" dirty="0"/>
              <a:t>4&lt;/li&gt; </a:t>
            </a:r>
            <a:endParaRPr lang="ko-KR" altLang="ko-KR" sz="1451" dirty="0"/>
          </a:p>
          <a:p>
            <a:r>
              <a:rPr lang="en-US" altLang="ko-KR" sz="1451" dirty="0"/>
              <a:t>&lt;/ul&gt; </a:t>
            </a:r>
            <a:endParaRPr lang="ko-KR" altLang="ko-KR" sz="1451" dirty="0"/>
          </a:p>
          <a:p>
            <a:r>
              <a:rPr lang="en-US" altLang="ko-KR" sz="1451" dirty="0"/>
              <a:t>&lt;/body&gt; </a:t>
            </a:r>
            <a:endParaRPr lang="ko-KR" altLang="ko-KR" sz="1451" dirty="0"/>
          </a:p>
          <a:p>
            <a:r>
              <a:rPr lang="en-US" altLang="ko-KR" sz="1451" dirty="0"/>
              <a:t>&lt;/html&gt;</a:t>
            </a:r>
            <a:endParaRPr lang="ko-KR" altLang="ko-KR" sz="1451" dirty="0"/>
          </a:p>
          <a:p>
            <a:endParaRPr lang="ko-KR" altLang="en-US" sz="1451" dirty="0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BEE2A7BD-6DBE-4437-A5AE-18EFE18DF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597" y="3559615"/>
            <a:ext cx="5078925" cy="1804141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89F5F7-9061-416D-B85F-9A106A18D62D}"/>
              </a:ext>
            </a:extLst>
          </p:cNvPr>
          <p:cNvSpPr txBox="1"/>
          <p:nvPr/>
        </p:nvSpPr>
        <p:spPr>
          <a:xfrm>
            <a:off x="479376" y="836712"/>
            <a:ext cx="1567373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32" dirty="0"/>
              <a:t>추가유형 </a:t>
            </a:r>
            <a:r>
              <a:rPr lang="en-US" altLang="ko-KR" sz="1632" dirty="0"/>
              <a:t>2</a:t>
            </a:r>
            <a:endParaRPr lang="ko-KR" altLang="en-US" sz="1632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A00E3-C260-4179-9BC3-EE89610CE14E}"/>
              </a:ext>
            </a:extLst>
          </p:cNvPr>
          <p:cNvSpPr txBox="1"/>
          <p:nvPr/>
        </p:nvSpPr>
        <p:spPr>
          <a:xfrm>
            <a:off x="8040216" y="2420888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Example14-13.html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815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95FD9EF-CE32-4E10-8921-4D03D35CC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110" y="98332"/>
            <a:ext cx="8881780" cy="929742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이벤트 등록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CF8A8E-3A18-4E4C-8287-4811BD039DFD}"/>
              </a:ext>
            </a:extLst>
          </p:cNvPr>
          <p:cNvSpPr txBox="1"/>
          <p:nvPr/>
        </p:nvSpPr>
        <p:spPr>
          <a:xfrm>
            <a:off x="839416" y="1028074"/>
            <a:ext cx="6131858" cy="5509200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".btn1"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"mouseover"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".txt1"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background-color"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"yellow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mouseout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".txt1"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background"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".btn2"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".txt2"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background-color"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"aqua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".txt2"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background"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55B48-3DC6-4DC9-92DF-0A77DAEC25DC}"/>
              </a:ext>
            </a:extLst>
          </p:cNvPr>
          <p:cNvSpPr txBox="1"/>
          <p:nvPr/>
        </p:nvSpPr>
        <p:spPr>
          <a:xfrm>
            <a:off x="6168008" y="4475171"/>
            <a:ext cx="5472608" cy="206210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&lt;p&gt;&lt;button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"btn1"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Mouse Over/Mouse Out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&lt;/button&gt;&lt;/p&gt;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"txt1"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&lt;p&gt;&lt;button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"btn2"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&lt;/button&gt;&lt;/p&gt;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"txt2"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C5CBB-DF1D-4D79-BDE6-0B9DDB58C382}"/>
              </a:ext>
            </a:extLst>
          </p:cNvPr>
          <p:cNvSpPr txBox="1"/>
          <p:nvPr/>
        </p:nvSpPr>
        <p:spPr>
          <a:xfrm>
            <a:off x="7304858" y="1154110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Example14-14.html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07483-145D-485F-83D3-84E581EAC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858" y="1801958"/>
            <a:ext cx="3345425" cy="234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15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8834425-D7F7-4C76-9EBA-0BF1524CF3A9}"/>
              </a:ext>
            </a:extLst>
          </p:cNvPr>
          <p:cNvSpPr/>
          <p:nvPr/>
        </p:nvSpPr>
        <p:spPr>
          <a:xfrm>
            <a:off x="1055440" y="706228"/>
            <a:ext cx="535519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&lt;</a:t>
            </a:r>
            <a:r>
              <a:rPr lang="ko-KR" altLang="en-US" sz="1600" dirty="0" err="1"/>
              <a:t>script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src</a:t>
            </a:r>
            <a:r>
              <a:rPr lang="ko-KR" altLang="en-US" sz="1600" dirty="0"/>
              <a:t>="</a:t>
            </a:r>
            <a:r>
              <a:rPr lang="ko-KR" altLang="en-US" sz="1600" dirty="0" err="1"/>
              <a:t>js</a:t>
            </a:r>
            <a:r>
              <a:rPr lang="ko-KR" altLang="en-US" sz="1600" dirty="0"/>
              <a:t>/</a:t>
            </a:r>
            <a:r>
              <a:rPr lang="ko-KR" altLang="en-US" sz="1600" dirty="0" err="1"/>
              <a:t>jquery.js</a:t>
            </a:r>
            <a:r>
              <a:rPr lang="ko-KR" altLang="en-US" sz="1600" dirty="0"/>
              <a:t>"&gt;&lt;/</a:t>
            </a:r>
            <a:r>
              <a:rPr lang="ko-KR" altLang="en-US" sz="1600" dirty="0" err="1"/>
              <a:t>script</a:t>
            </a:r>
            <a:r>
              <a:rPr lang="ko-KR" altLang="en-US" sz="1600" dirty="0"/>
              <a:t>&gt;</a:t>
            </a:r>
          </a:p>
          <a:p>
            <a:r>
              <a:rPr lang="ko-KR" altLang="en-US" sz="1600" dirty="0"/>
              <a:t>&lt;</a:t>
            </a:r>
            <a:r>
              <a:rPr lang="ko-KR" altLang="en-US" sz="1600" dirty="0" err="1"/>
              <a:t>script</a:t>
            </a:r>
            <a:r>
              <a:rPr lang="ko-KR" altLang="en-US" sz="1600" dirty="0"/>
              <a:t>&gt;</a:t>
            </a:r>
          </a:p>
          <a:p>
            <a:r>
              <a:rPr lang="ko-KR" altLang="en-US" sz="1600" dirty="0"/>
              <a:t>$(</a:t>
            </a:r>
            <a:r>
              <a:rPr lang="ko-KR" altLang="en-US" sz="1600" dirty="0" err="1"/>
              <a:t>function</a:t>
            </a:r>
            <a:r>
              <a:rPr lang="ko-KR" altLang="en-US" sz="1600" dirty="0"/>
              <a:t>( ) {</a:t>
            </a:r>
          </a:p>
          <a:p>
            <a:r>
              <a:rPr lang="ko-KR" altLang="en-US" sz="1600" dirty="0"/>
              <a:t>	$(".btn1").</a:t>
            </a:r>
            <a:r>
              <a:rPr lang="ko-KR" altLang="en-US" sz="1600" dirty="0" err="1"/>
              <a:t>click</a:t>
            </a:r>
            <a:r>
              <a:rPr lang="ko-KR" altLang="en-US" sz="1600" dirty="0"/>
              <a:t>(</a:t>
            </a:r>
            <a:r>
              <a:rPr lang="ko-KR" altLang="en-US" sz="1600" dirty="0" err="1"/>
              <a:t>function</a:t>
            </a:r>
            <a:r>
              <a:rPr lang="ko-KR" altLang="en-US" sz="1600" dirty="0"/>
              <a:t>() {</a:t>
            </a:r>
            <a:endParaRPr lang="en-US" altLang="ko-KR" sz="1600" dirty="0"/>
          </a:p>
          <a:p>
            <a:r>
              <a:rPr lang="en-US" altLang="ko-KR" sz="1600" dirty="0"/>
              <a:t>	               </a:t>
            </a:r>
            <a:r>
              <a:rPr lang="ko-KR" altLang="en-US" sz="1600" dirty="0"/>
              <a:t>$(".btn1").</a:t>
            </a:r>
            <a:r>
              <a:rPr lang="ko-KR" altLang="en-US" sz="1600" dirty="0" err="1"/>
              <a:t>parent</a:t>
            </a:r>
            <a:r>
              <a:rPr lang="ko-KR" altLang="en-US" sz="1600" dirty="0"/>
              <a:t>().</a:t>
            </a:r>
            <a:r>
              <a:rPr lang="ko-KR" altLang="en-US" sz="1600" dirty="0" err="1"/>
              <a:t>next</a:t>
            </a:r>
            <a:r>
              <a:rPr lang="ko-KR" altLang="en-US" sz="1600" dirty="0"/>
              <a:t>( )</a:t>
            </a:r>
          </a:p>
          <a:p>
            <a:r>
              <a:rPr lang="ko-KR" altLang="en-US" sz="1600" dirty="0"/>
              <a:t>		.</a:t>
            </a:r>
            <a:r>
              <a:rPr lang="ko-KR" altLang="en-US" sz="1600" dirty="0" err="1"/>
              <a:t>css</a:t>
            </a:r>
            <a:r>
              <a:rPr lang="ko-KR" altLang="en-US" sz="1600" dirty="0"/>
              <a:t>({"</a:t>
            </a:r>
            <a:r>
              <a:rPr lang="ko-KR" altLang="en-US" sz="1600" dirty="0" err="1"/>
              <a:t>color</a:t>
            </a:r>
            <a:r>
              <a:rPr lang="ko-KR" altLang="en-US" sz="1600" dirty="0"/>
              <a:t>":"#f00"});</a:t>
            </a:r>
          </a:p>
          <a:p>
            <a:r>
              <a:rPr lang="ko-KR" altLang="en-US" sz="1600" dirty="0"/>
              <a:t>	});</a:t>
            </a:r>
          </a:p>
          <a:p>
            <a:endParaRPr lang="ko-KR" altLang="en-US" sz="1600" dirty="0"/>
          </a:p>
          <a:p>
            <a:r>
              <a:rPr lang="ko-KR" altLang="en-US" sz="1600" dirty="0"/>
              <a:t>	$(".btn2").</a:t>
            </a:r>
            <a:r>
              <a:rPr lang="ko-KR" altLang="en-US" sz="1600" dirty="0" err="1"/>
              <a:t>on</a:t>
            </a:r>
            <a:r>
              <a:rPr lang="ko-KR" altLang="en-US" sz="1600" dirty="0"/>
              <a:t>({</a:t>
            </a:r>
          </a:p>
          <a:p>
            <a:r>
              <a:rPr lang="ko-KR" altLang="en-US" sz="1600" dirty="0"/>
              <a:t>		"</a:t>
            </a:r>
            <a:r>
              <a:rPr lang="ko-KR" altLang="en-US" sz="1600" dirty="0" err="1"/>
              <a:t>mouseover</a:t>
            </a:r>
            <a:r>
              <a:rPr lang="ko-KR" altLang="en-US" sz="1600" dirty="0"/>
              <a:t> </a:t>
            </a:r>
            <a:r>
              <a:rPr lang="ko-KR" altLang="en-US" sz="1600" dirty="0" err="1"/>
              <a:t>focus</a:t>
            </a:r>
            <a:r>
              <a:rPr lang="ko-KR" altLang="en-US" sz="1600" dirty="0"/>
              <a:t>": </a:t>
            </a:r>
            <a:r>
              <a:rPr lang="ko-KR" altLang="en-US" sz="1600" dirty="0" err="1"/>
              <a:t>function</a:t>
            </a:r>
            <a:r>
              <a:rPr lang="ko-KR" altLang="en-US" sz="1600" dirty="0"/>
              <a:t>() {</a:t>
            </a:r>
          </a:p>
          <a:p>
            <a:r>
              <a:rPr lang="ko-KR" altLang="en-US" sz="1600" dirty="0"/>
              <a:t>		$(".btn2").</a:t>
            </a:r>
            <a:r>
              <a:rPr lang="ko-KR" altLang="en-US" sz="1600" dirty="0" err="1"/>
              <a:t>parent</a:t>
            </a:r>
            <a:r>
              <a:rPr lang="ko-KR" altLang="en-US" sz="1600" dirty="0"/>
              <a:t>().</a:t>
            </a:r>
            <a:r>
              <a:rPr lang="ko-KR" altLang="en-US" sz="1600" dirty="0" err="1"/>
              <a:t>next</a:t>
            </a:r>
            <a:r>
              <a:rPr lang="ko-KR" altLang="en-US" sz="1600" dirty="0"/>
              <a:t>( )</a:t>
            </a:r>
          </a:p>
          <a:p>
            <a:r>
              <a:rPr lang="ko-KR" altLang="en-US" sz="1600" dirty="0"/>
              <a:t>		.</a:t>
            </a:r>
            <a:r>
              <a:rPr lang="ko-KR" altLang="en-US" sz="1600" dirty="0" err="1"/>
              <a:t>css</a:t>
            </a:r>
            <a:r>
              <a:rPr lang="ko-KR" altLang="en-US" sz="1600" dirty="0"/>
              <a:t>({"</a:t>
            </a:r>
            <a:r>
              <a:rPr lang="ko-KR" altLang="en-US" sz="1600" dirty="0" err="1"/>
              <a:t>color</a:t>
            </a:r>
            <a:r>
              <a:rPr lang="ko-KR" altLang="en-US" sz="1600" dirty="0"/>
              <a:t>":"#0f0"});</a:t>
            </a:r>
          </a:p>
          <a:p>
            <a:r>
              <a:rPr lang="ko-KR" altLang="en-US" sz="1600" dirty="0"/>
              <a:t>		}</a:t>
            </a:r>
          </a:p>
          <a:p>
            <a:r>
              <a:rPr lang="ko-KR" altLang="en-US" sz="1600" dirty="0"/>
              <a:t>	});</a:t>
            </a:r>
          </a:p>
          <a:p>
            <a:endParaRPr lang="ko-KR" altLang="en-US" sz="1600" dirty="0"/>
          </a:p>
          <a:p>
            <a:r>
              <a:rPr lang="ko-KR" altLang="en-US" sz="1600" dirty="0"/>
              <a:t>	$(".btn1").</a:t>
            </a:r>
            <a:r>
              <a:rPr lang="ko-KR" altLang="en-US" sz="1600" dirty="0" err="1"/>
              <a:t>click</a:t>
            </a:r>
            <a:r>
              <a:rPr lang="ko-KR" altLang="en-US" sz="1600" dirty="0"/>
              <a:t>();   </a:t>
            </a:r>
          </a:p>
          <a:p>
            <a:r>
              <a:rPr lang="ko-KR" altLang="en-US" sz="1600" dirty="0"/>
              <a:t>	$(".btn2").</a:t>
            </a:r>
            <a:r>
              <a:rPr lang="ko-KR" altLang="en-US" sz="1600" dirty="0" err="1"/>
              <a:t>trigger</a:t>
            </a:r>
            <a:r>
              <a:rPr lang="ko-KR" altLang="en-US" sz="1600" dirty="0"/>
              <a:t>("</a:t>
            </a:r>
            <a:r>
              <a:rPr lang="ko-KR" altLang="en-US" sz="1600" dirty="0" err="1"/>
              <a:t>mouseover</a:t>
            </a:r>
            <a:r>
              <a:rPr lang="ko-KR" altLang="en-US" sz="1600" dirty="0"/>
              <a:t>");</a:t>
            </a:r>
          </a:p>
          <a:p>
            <a:r>
              <a:rPr lang="ko-KR" altLang="en-US" sz="1600" dirty="0"/>
              <a:t>});</a:t>
            </a:r>
          </a:p>
          <a:p>
            <a:r>
              <a:rPr lang="ko-KR" altLang="en-US" sz="1600" dirty="0"/>
              <a:t>&lt;/</a:t>
            </a:r>
            <a:r>
              <a:rPr lang="ko-KR" altLang="en-US" sz="1600" dirty="0" err="1"/>
              <a:t>script</a:t>
            </a:r>
            <a:r>
              <a:rPr lang="ko-KR" altLang="en-US" sz="1600" dirty="0"/>
              <a:t>&gt;</a:t>
            </a:r>
          </a:p>
          <a:p>
            <a:r>
              <a:rPr lang="ko-KR" altLang="en-US" sz="1600" dirty="0"/>
              <a:t>&lt;/</a:t>
            </a:r>
            <a:r>
              <a:rPr lang="ko-KR" altLang="en-US" sz="1600" dirty="0" err="1"/>
              <a:t>head</a:t>
            </a:r>
            <a:r>
              <a:rPr lang="ko-KR" altLang="en-US" sz="1600" dirty="0"/>
              <a:t>&gt;</a:t>
            </a:r>
          </a:p>
          <a:p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323EA0-712F-4D94-8E5E-610F8132EFDF}"/>
              </a:ext>
            </a:extLst>
          </p:cNvPr>
          <p:cNvSpPr/>
          <p:nvPr/>
        </p:nvSpPr>
        <p:spPr>
          <a:xfrm>
            <a:off x="6240016" y="736226"/>
            <a:ext cx="5790902" cy="280076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/>
              <a:t>&lt;</a:t>
            </a:r>
            <a:r>
              <a:rPr lang="ko-KR" altLang="en-US" sz="1600" dirty="0" err="1"/>
              <a:t>body</a:t>
            </a:r>
            <a:r>
              <a:rPr lang="ko-KR" altLang="en-US" sz="1600" dirty="0"/>
              <a:t>&gt;</a:t>
            </a:r>
          </a:p>
          <a:p>
            <a:r>
              <a:rPr lang="ko-KR" altLang="en-US" sz="1600" dirty="0"/>
              <a:t>	&lt;</a:t>
            </a:r>
            <a:r>
              <a:rPr lang="ko-KR" altLang="en-US" sz="1600" dirty="0" err="1"/>
              <a:t>p</a:t>
            </a:r>
            <a:r>
              <a:rPr lang="ko-KR" altLang="en-US" sz="1600" dirty="0"/>
              <a:t>&gt;</a:t>
            </a:r>
          </a:p>
          <a:p>
            <a:r>
              <a:rPr lang="ko-KR" altLang="en-US" sz="1600" dirty="0"/>
              <a:t>	&lt;</a:t>
            </a:r>
            <a:r>
              <a:rPr lang="ko-KR" altLang="en-US" sz="1600" dirty="0" err="1"/>
              <a:t>button</a:t>
            </a:r>
            <a:r>
              <a:rPr lang="ko-KR" altLang="en-US" sz="1600" dirty="0"/>
              <a:t> </a:t>
            </a:r>
            <a:r>
              <a:rPr lang="ko-KR" altLang="en-US" sz="1600" dirty="0" err="1"/>
              <a:t>class</a:t>
            </a:r>
            <a:r>
              <a:rPr lang="ko-KR" altLang="en-US" sz="1600" dirty="0"/>
              <a:t>="btn1"&gt;버튼1&lt;/</a:t>
            </a:r>
            <a:r>
              <a:rPr lang="ko-KR" altLang="en-US" sz="1600" dirty="0" err="1"/>
              <a:t>button</a:t>
            </a:r>
            <a:r>
              <a:rPr lang="ko-KR" altLang="en-US" sz="1600" dirty="0"/>
              <a:t>&gt;</a:t>
            </a:r>
          </a:p>
          <a:p>
            <a:r>
              <a:rPr lang="ko-KR" altLang="en-US" sz="1600" dirty="0"/>
              <a:t>	&lt;/</a:t>
            </a:r>
            <a:r>
              <a:rPr lang="ko-KR" altLang="en-US" sz="1600" dirty="0" err="1"/>
              <a:t>p</a:t>
            </a:r>
            <a:r>
              <a:rPr lang="ko-KR" altLang="en-US" sz="1600" dirty="0"/>
              <a:t>&gt;</a:t>
            </a:r>
          </a:p>
          <a:p>
            <a:r>
              <a:rPr lang="ko-KR" altLang="en-US" sz="1600" dirty="0"/>
              <a:t>	&lt;</a:t>
            </a:r>
            <a:r>
              <a:rPr lang="ko-KR" altLang="en-US" sz="1600" dirty="0" err="1"/>
              <a:t>p</a:t>
            </a:r>
            <a:r>
              <a:rPr lang="ko-KR" altLang="en-US" sz="1600" dirty="0"/>
              <a:t>&gt;내용1&lt;/</a:t>
            </a:r>
            <a:r>
              <a:rPr lang="ko-KR" altLang="en-US" sz="1600" dirty="0" err="1"/>
              <a:t>p</a:t>
            </a:r>
            <a:r>
              <a:rPr lang="ko-KR" altLang="en-US" sz="1600" dirty="0"/>
              <a:t>&gt;</a:t>
            </a:r>
          </a:p>
          <a:p>
            <a:r>
              <a:rPr lang="ko-KR" altLang="en-US" sz="1600" dirty="0"/>
              <a:t>	&lt;</a:t>
            </a:r>
            <a:r>
              <a:rPr lang="ko-KR" altLang="en-US" sz="1600" dirty="0" err="1"/>
              <a:t>p</a:t>
            </a:r>
            <a:r>
              <a:rPr lang="ko-KR" altLang="en-US" sz="1600" dirty="0"/>
              <a:t>&gt;</a:t>
            </a:r>
          </a:p>
          <a:p>
            <a:r>
              <a:rPr lang="ko-KR" altLang="en-US" sz="1600" dirty="0"/>
              <a:t>		&lt;</a:t>
            </a:r>
            <a:r>
              <a:rPr lang="ko-KR" altLang="en-US" sz="1600" dirty="0" err="1"/>
              <a:t>button</a:t>
            </a:r>
            <a:r>
              <a:rPr lang="ko-KR" altLang="en-US" sz="1600" dirty="0"/>
              <a:t> </a:t>
            </a:r>
            <a:r>
              <a:rPr lang="ko-KR" altLang="en-US" sz="1600" dirty="0" err="1"/>
              <a:t>class</a:t>
            </a:r>
            <a:r>
              <a:rPr lang="ko-KR" altLang="en-US" sz="1600" dirty="0"/>
              <a:t>="btn2"&gt;버튼2&lt;/</a:t>
            </a:r>
            <a:r>
              <a:rPr lang="ko-KR" altLang="en-US" sz="1600" dirty="0" err="1"/>
              <a:t>button</a:t>
            </a:r>
            <a:r>
              <a:rPr lang="ko-KR" altLang="en-US" sz="1600" dirty="0"/>
              <a:t>&gt;</a:t>
            </a:r>
          </a:p>
          <a:p>
            <a:r>
              <a:rPr lang="ko-KR" altLang="en-US" sz="1600" dirty="0"/>
              <a:t>	&lt;/</a:t>
            </a:r>
            <a:r>
              <a:rPr lang="ko-KR" altLang="en-US" sz="1600" dirty="0" err="1"/>
              <a:t>p</a:t>
            </a:r>
            <a:r>
              <a:rPr lang="ko-KR" altLang="en-US" sz="1600" dirty="0"/>
              <a:t>&gt;</a:t>
            </a:r>
          </a:p>
          <a:p>
            <a:r>
              <a:rPr lang="ko-KR" altLang="en-US" sz="1600" dirty="0"/>
              <a:t>	&lt;</a:t>
            </a:r>
            <a:r>
              <a:rPr lang="ko-KR" altLang="en-US" sz="1600" dirty="0" err="1"/>
              <a:t>p</a:t>
            </a:r>
            <a:r>
              <a:rPr lang="ko-KR" altLang="en-US" sz="1600" dirty="0"/>
              <a:t>&gt;내용2&lt;/</a:t>
            </a:r>
            <a:r>
              <a:rPr lang="ko-KR" altLang="en-US" sz="1600" dirty="0" err="1"/>
              <a:t>p</a:t>
            </a:r>
            <a:r>
              <a:rPr lang="ko-KR" altLang="en-US" sz="1600" dirty="0"/>
              <a:t>&gt;</a:t>
            </a:r>
          </a:p>
          <a:p>
            <a:r>
              <a:rPr lang="ko-KR" altLang="en-US" sz="1600" dirty="0"/>
              <a:t>&lt;/</a:t>
            </a:r>
            <a:r>
              <a:rPr lang="ko-KR" altLang="en-US" sz="1600" dirty="0" err="1"/>
              <a:t>body</a:t>
            </a:r>
            <a:r>
              <a:rPr lang="ko-KR" altLang="en-US" sz="1600" dirty="0"/>
              <a:t>&gt;</a:t>
            </a:r>
          </a:p>
          <a:p>
            <a:r>
              <a:rPr lang="ko-KR" altLang="en-US" sz="1600" dirty="0"/>
              <a:t>&lt;/</a:t>
            </a:r>
            <a:r>
              <a:rPr lang="ko-KR" altLang="en-US" sz="1600" dirty="0" err="1"/>
              <a:t>html</a:t>
            </a:r>
            <a:r>
              <a:rPr lang="ko-KR" altLang="en-US" sz="1600" dirty="0"/>
              <a:t>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187F0C-45CE-44F1-BB4E-AFD69EEE9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837" y="3734163"/>
            <a:ext cx="2505205" cy="259159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17F5B0-3C4B-4863-BE7A-98CB97E09630}"/>
              </a:ext>
            </a:extLst>
          </p:cNvPr>
          <p:cNvSpPr txBox="1"/>
          <p:nvPr/>
        </p:nvSpPr>
        <p:spPr>
          <a:xfrm>
            <a:off x="263352" y="3265378"/>
            <a:ext cx="1757145" cy="3434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32" dirty="0"/>
              <a:t>추가 문제 유형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E61DC-3235-4724-ABD9-057B3DD4A96C}"/>
              </a:ext>
            </a:extLst>
          </p:cNvPr>
          <p:cNvSpPr txBox="1"/>
          <p:nvPr/>
        </p:nvSpPr>
        <p:spPr>
          <a:xfrm>
            <a:off x="7464152" y="191713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Example14-15.html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438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7CB1885-427F-4F74-97F7-CCA889C29D8A}"/>
              </a:ext>
            </a:extLst>
          </p:cNvPr>
          <p:cNvSpPr/>
          <p:nvPr/>
        </p:nvSpPr>
        <p:spPr>
          <a:xfrm>
            <a:off x="8381753" y="3233079"/>
            <a:ext cx="2024523" cy="2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2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834425-D7F7-4C76-9EBA-0BF1524CF3A9}"/>
              </a:ext>
            </a:extLst>
          </p:cNvPr>
          <p:cNvSpPr/>
          <p:nvPr/>
        </p:nvSpPr>
        <p:spPr>
          <a:xfrm>
            <a:off x="2046953" y="372460"/>
            <a:ext cx="5355191" cy="612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51" dirty="0"/>
              <a:t>&lt;script </a:t>
            </a:r>
            <a:r>
              <a:rPr lang="en-US" altLang="ko-KR" sz="1451" dirty="0" err="1"/>
              <a:t>src</a:t>
            </a:r>
            <a:r>
              <a:rPr lang="en-US" altLang="ko-KR" sz="1451" dirty="0"/>
              <a:t>="</a:t>
            </a:r>
            <a:r>
              <a:rPr lang="en-US" altLang="ko-KR" sz="1451" dirty="0" err="1"/>
              <a:t>js</a:t>
            </a:r>
            <a:r>
              <a:rPr lang="en-US" altLang="ko-KR" sz="1451" dirty="0"/>
              <a:t>/jquery.js"&gt;&lt;/script&gt;</a:t>
            </a:r>
          </a:p>
          <a:p>
            <a:r>
              <a:rPr lang="en-US" altLang="ko-KR" sz="1451" dirty="0"/>
              <a:t>&lt;script&gt;</a:t>
            </a:r>
          </a:p>
          <a:p>
            <a:r>
              <a:rPr lang="en-US" altLang="ko-KR" sz="1451" dirty="0"/>
              <a:t>$(function(){</a:t>
            </a:r>
          </a:p>
          <a:p>
            <a:r>
              <a:rPr lang="en-US" altLang="ko-KR" sz="1451" dirty="0"/>
              <a:t>	$("#btn1")</a:t>
            </a:r>
          </a:p>
          <a:p>
            <a:r>
              <a:rPr lang="en-US" altLang="ko-KR" sz="1451" dirty="0"/>
              <a:t>	.data({"text":"</a:t>
            </a:r>
            <a:r>
              <a:rPr lang="en-US" altLang="ko-KR" sz="1451" dirty="0" err="1"/>
              <a:t>javascript</a:t>
            </a:r>
            <a:r>
              <a:rPr lang="en-US" altLang="ko-KR" sz="1451" dirty="0"/>
              <a:t>"})</a:t>
            </a:r>
          </a:p>
          <a:p>
            <a:r>
              <a:rPr lang="en-US" altLang="ko-KR" sz="1451" dirty="0"/>
              <a:t>	.on({</a:t>
            </a:r>
          </a:p>
          <a:p>
            <a:r>
              <a:rPr lang="en-US" altLang="ko-KR" sz="1451" dirty="0"/>
              <a:t>		"mouseover": </a:t>
            </a:r>
            <a:r>
              <a:rPr lang="en-US" altLang="ko-KR" sz="1451" dirty="0" err="1"/>
              <a:t>overFnc</a:t>
            </a:r>
            <a:r>
              <a:rPr lang="en-US" altLang="ko-KR" sz="1451" dirty="0"/>
              <a:t>,</a:t>
            </a:r>
          </a:p>
          <a:p>
            <a:r>
              <a:rPr lang="en-US" altLang="ko-KR" sz="1451" dirty="0"/>
              <a:t>		"</a:t>
            </a:r>
            <a:r>
              <a:rPr lang="en-US" altLang="ko-KR" sz="1451" dirty="0" err="1"/>
              <a:t>mouseout</a:t>
            </a:r>
            <a:r>
              <a:rPr lang="en-US" altLang="ko-KR" sz="1451" dirty="0"/>
              <a:t>": </a:t>
            </a:r>
            <a:r>
              <a:rPr lang="en-US" altLang="ko-KR" sz="1451" dirty="0" err="1"/>
              <a:t>outFnc</a:t>
            </a:r>
            <a:endParaRPr lang="en-US" altLang="ko-KR" sz="1451" dirty="0"/>
          </a:p>
          <a:p>
            <a:r>
              <a:rPr lang="en-US" altLang="ko-KR" sz="1451" dirty="0"/>
              <a:t>	});</a:t>
            </a:r>
          </a:p>
          <a:p>
            <a:endParaRPr lang="en-US" altLang="ko-KR" sz="1451" dirty="0"/>
          </a:p>
          <a:p>
            <a:r>
              <a:rPr lang="en-US" altLang="ko-KR" sz="1451" dirty="0"/>
              <a:t>	$("#btn2")</a:t>
            </a:r>
          </a:p>
          <a:p>
            <a:r>
              <a:rPr lang="en-US" altLang="ko-KR" sz="1451" dirty="0"/>
              <a:t>	.data({"</a:t>
            </a:r>
            <a:r>
              <a:rPr lang="en-US" altLang="ko-KR" sz="1451" dirty="0" err="1"/>
              <a:t>text":"welcome</a:t>
            </a:r>
            <a:r>
              <a:rPr lang="en-US" altLang="ko-KR" sz="1451" dirty="0"/>
              <a:t>!"})</a:t>
            </a:r>
          </a:p>
          <a:p>
            <a:r>
              <a:rPr lang="en-US" altLang="ko-KR" sz="1451" dirty="0"/>
              <a:t>	.on({</a:t>
            </a:r>
          </a:p>
          <a:p>
            <a:r>
              <a:rPr lang="en-US" altLang="ko-KR" sz="1451" dirty="0"/>
              <a:t>		"mouseover focus": </a:t>
            </a:r>
            <a:r>
              <a:rPr lang="en-US" altLang="ko-KR" sz="1451" dirty="0" err="1"/>
              <a:t>overFnc</a:t>
            </a:r>
            <a:r>
              <a:rPr lang="en-US" altLang="ko-KR" sz="1451" dirty="0"/>
              <a:t>,</a:t>
            </a:r>
          </a:p>
          <a:p>
            <a:r>
              <a:rPr lang="en-US" altLang="ko-KR" sz="1451" dirty="0"/>
              <a:t>		"</a:t>
            </a:r>
            <a:r>
              <a:rPr lang="en-US" altLang="ko-KR" sz="1451" dirty="0" err="1"/>
              <a:t>mouseout</a:t>
            </a:r>
            <a:r>
              <a:rPr lang="en-US" altLang="ko-KR" sz="1451" dirty="0"/>
              <a:t> blur": </a:t>
            </a:r>
            <a:r>
              <a:rPr lang="en-US" altLang="ko-KR" sz="1451" dirty="0" err="1"/>
              <a:t>outFnc</a:t>
            </a:r>
            <a:endParaRPr lang="en-US" altLang="ko-KR" sz="1451" dirty="0"/>
          </a:p>
          <a:p>
            <a:r>
              <a:rPr lang="en-US" altLang="ko-KR" sz="1451" dirty="0"/>
              <a:t>	});</a:t>
            </a:r>
          </a:p>
          <a:p>
            <a:endParaRPr lang="en-US" altLang="ko-KR" sz="1451" dirty="0"/>
          </a:p>
          <a:p>
            <a:r>
              <a:rPr lang="en-US" altLang="ko-KR" sz="1451" dirty="0"/>
              <a:t>	function </a:t>
            </a:r>
            <a:r>
              <a:rPr lang="en-US" altLang="ko-KR" sz="1451" dirty="0" err="1"/>
              <a:t>overFnc</a:t>
            </a:r>
            <a:r>
              <a:rPr lang="en-US" altLang="ko-KR" sz="1451" dirty="0"/>
              <a:t>() {</a:t>
            </a:r>
          </a:p>
          <a:p>
            <a:r>
              <a:rPr lang="en-US" altLang="ko-KR" sz="1451" dirty="0"/>
              <a:t>		$(".txt").text($(this).data("text"));</a:t>
            </a:r>
          </a:p>
          <a:p>
            <a:r>
              <a:rPr lang="en-US" altLang="ko-KR" sz="1451" dirty="0"/>
              <a:t>	}</a:t>
            </a:r>
          </a:p>
          <a:p>
            <a:r>
              <a:rPr lang="en-US" altLang="ko-KR" sz="1451" dirty="0"/>
              <a:t>	function </a:t>
            </a:r>
            <a:r>
              <a:rPr lang="en-US" altLang="ko-KR" sz="1451" dirty="0" err="1"/>
              <a:t>outFnc</a:t>
            </a:r>
            <a:r>
              <a:rPr lang="en-US" altLang="ko-KR" sz="1451" dirty="0"/>
              <a:t>() {</a:t>
            </a:r>
          </a:p>
          <a:p>
            <a:r>
              <a:rPr lang="en-US" altLang="ko-KR" sz="1451" dirty="0"/>
              <a:t>		$(".txt").text("");</a:t>
            </a:r>
          </a:p>
          <a:p>
            <a:r>
              <a:rPr lang="en-US" altLang="ko-KR" sz="1451" dirty="0"/>
              <a:t>	}</a:t>
            </a:r>
          </a:p>
          <a:p>
            <a:r>
              <a:rPr lang="en-US" altLang="ko-KR" sz="1451" dirty="0"/>
              <a:t>});</a:t>
            </a:r>
          </a:p>
          <a:p>
            <a:r>
              <a:rPr lang="en-US" altLang="ko-KR" sz="1451" dirty="0"/>
              <a:t>&lt;/script&gt;</a:t>
            </a:r>
          </a:p>
          <a:p>
            <a:r>
              <a:rPr lang="en-US" altLang="ko-KR" sz="1451" dirty="0"/>
              <a:t>&lt;/head&gt;</a:t>
            </a:r>
          </a:p>
          <a:p>
            <a:endParaRPr lang="ko-KR" altLang="en-US" sz="145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6C1CD-36A3-4E29-A611-CAFD5115AA35}"/>
              </a:ext>
            </a:extLst>
          </p:cNvPr>
          <p:cNvSpPr txBox="1"/>
          <p:nvPr/>
        </p:nvSpPr>
        <p:spPr>
          <a:xfrm>
            <a:off x="348966" y="1861627"/>
            <a:ext cx="1757145" cy="3434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32" dirty="0"/>
              <a:t>추가 문제 유형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B62861-FB4F-4FE6-AC1B-2D78C926E3D3}"/>
              </a:ext>
            </a:extLst>
          </p:cNvPr>
          <p:cNvSpPr/>
          <p:nvPr/>
        </p:nvSpPr>
        <p:spPr>
          <a:xfrm>
            <a:off x="6879686" y="1469784"/>
            <a:ext cx="4898041" cy="1264962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70" dirty="0"/>
              <a:t>&lt;body&gt;</a:t>
            </a:r>
          </a:p>
          <a:p>
            <a:r>
              <a:rPr lang="en-US" altLang="ko-KR" sz="1270" dirty="0"/>
              <a:t>	&lt;p&gt;&lt;button id="btn1"&gt;</a:t>
            </a:r>
            <a:r>
              <a:rPr lang="ko-KR" altLang="en-US" sz="1270" dirty="0"/>
              <a:t>버튼</a:t>
            </a:r>
            <a:r>
              <a:rPr lang="en-US" altLang="ko-KR" sz="1270" dirty="0"/>
              <a:t>1&lt;/button&gt;&lt;/p&gt;</a:t>
            </a:r>
          </a:p>
          <a:p>
            <a:r>
              <a:rPr lang="en-US" altLang="ko-KR" sz="1270" dirty="0"/>
              <a:t>	&lt;p&gt;&lt;button id="btn2"&gt;</a:t>
            </a:r>
            <a:r>
              <a:rPr lang="ko-KR" altLang="en-US" sz="1270" dirty="0"/>
              <a:t>버튼</a:t>
            </a:r>
            <a:r>
              <a:rPr lang="en-US" altLang="ko-KR" sz="1270" dirty="0"/>
              <a:t>2&lt;/button&gt;&lt;/p&gt;</a:t>
            </a:r>
          </a:p>
          <a:p>
            <a:r>
              <a:rPr lang="en-US" altLang="ko-KR" sz="1270" dirty="0"/>
              <a:t>	&lt;p class="txt"&gt;&lt;/p&gt;</a:t>
            </a:r>
          </a:p>
          <a:p>
            <a:r>
              <a:rPr lang="en-US" altLang="ko-KR" sz="1270" dirty="0"/>
              <a:t>&lt;/body&gt;</a:t>
            </a:r>
          </a:p>
          <a:p>
            <a:r>
              <a:rPr lang="en-US" altLang="ko-KR" sz="1270" dirty="0"/>
              <a:t>&lt;/html&gt;</a:t>
            </a:r>
            <a:endParaRPr lang="ko-KR" altLang="en-US" sz="127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AE4E02-66CB-442F-8385-640628B67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63" t="22382" r="48214" b="61428"/>
          <a:stretch/>
        </p:blipFill>
        <p:spPr>
          <a:xfrm>
            <a:off x="8577674" y="3377236"/>
            <a:ext cx="1632680" cy="1997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B104B-75BE-442B-801C-6527B3CAB506}"/>
              </a:ext>
            </a:extLst>
          </p:cNvPr>
          <p:cNvSpPr txBox="1"/>
          <p:nvPr/>
        </p:nvSpPr>
        <p:spPr>
          <a:xfrm>
            <a:off x="7245526" y="571341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Example14-16.html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425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2E6CC-A15E-44E3-BF6C-7E0D4FA1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442" y="98332"/>
            <a:ext cx="7349787" cy="511037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이벤트 객체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12521-8702-4B5D-BD57-EFC36B6BD13C}"/>
              </a:ext>
            </a:extLst>
          </p:cNvPr>
          <p:cNvSpPr txBox="1"/>
          <p:nvPr/>
        </p:nvSpPr>
        <p:spPr>
          <a:xfrm>
            <a:off x="1415480" y="908720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/>
              <a:t>텍스트 파일 </a:t>
            </a:r>
            <a:r>
              <a:rPr lang="ko-KR" altLang="en-US" b="1" dirty="0" err="1"/>
              <a:t>로드하여</a:t>
            </a:r>
            <a:r>
              <a:rPr lang="ko-KR" altLang="en-US" b="1" dirty="0"/>
              <a:t> </a:t>
            </a:r>
            <a:r>
              <a:rPr lang="en-US" altLang="ko-KR" b="1" dirty="0" err="1"/>
              <a:t>zoomIn</a:t>
            </a:r>
            <a:r>
              <a:rPr lang="en-US" altLang="ko-KR" b="1" dirty="0"/>
              <a:t>()  </a:t>
            </a:r>
            <a:r>
              <a:rPr lang="en-US" altLang="ko-KR" b="1" dirty="0" err="1"/>
              <a:t>zoonOut</a:t>
            </a:r>
            <a:r>
              <a:rPr lang="en-US" altLang="ko-KR" b="1" dirty="0"/>
              <a:t>() </a:t>
            </a:r>
            <a:r>
              <a:rPr lang="ko-KR" altLang="en-US" b="1" dirty="0"/>
              <a:t>함수 만들기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D6E54A-CCDD-46E4-959F-DAC1AB75763B}"/>
              </a:ext>
            </a:extLst>
          </p:cNvPr>
          <p:cNvSpPr txBox="1"/>
          <p:nvPr/>
        </p:nvSpPr>
        <p:spPr>
          <a:xfrm>
            <a:off x="10488488" y="6309320"/>
            <a:ext cx="130029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뒷장 계속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F45F77-E3B7-4561-97D8-827451AD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512" y="2218865"/>
            <a:ext cx="4108611" cy="4448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1531F1-96F2-46AF-B77B-CE3390B580F5}"/>
              </a:ext>
            </a:extLst>
          </p:cNvPr>
          <p:cNvSpPr txBox="1"/>
          <p:nvPr/>
        </p:nvSpPr>
        <p:spPr>
          <a:xfrm>
            <a:off x="7922450" y="1577403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Example14-17.html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872CA9-C799-43E7-987B-A28743EED093}"/>
              </a:ext>
            </a:extLst>
          </p:cNvPr>
          <p:cNvSpPr/>
          <p:nvPr/>
        </p:nvSpPr>
        <p:spPr>
          <a:xfrm>
            <a:off x="1449295" y="1746626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파일불러오기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</a:rPr>
              <a:t>--&gt;</a:t>
            </a:r>
            <a:endParaRPr lang="ko-KR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openTextFile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createElement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"input"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"file"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accept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"text/plain"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onchange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event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file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event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files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reader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FileReader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reader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onload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output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innerText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reader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};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reader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readAsText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file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"utf8"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click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680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6A995B-748D-479F-87AE-8CEC7B28375F}"/>
              </a:ext>
            </a:extLst>
          </p:cNvPr>
          <p:cNvSpPr/>
          <p:nvPr/>
        </p:nvSpPr>
        <p:spPr>
          <a:xfrm>
            <a:off x="263352" y="260648"/>
            <a:ext cx="8880648" cy="54784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baseFontSize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098658"/>
                </a:solidFill>
                <a:latin typeface="Consolas" panose="020B0609020204030204" pitchFamily="49" charset="0"/>
              </a:rPr>
              <a:t>14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".</a:t>
            </a:r>
            <a:r>
              <a:rPr lang="en-US" altLang="ko-K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zoomBtnZone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 button"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dirty="0">
                <a:solidFill>
                  <a:srgbClr val="795E26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zoomInOut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zoomInOut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hasClass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zoomOutBtn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baseFontSize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&lt;=</a:t>
            </a:r>
            <a:r>
              <a:rPr lang="en-US" altLang="ko-KR" sz="14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baseFontSize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 </a:t>
            </a:r>
            <a:r>
              <a:rPr lang="en-US" altLang="ko-KR" sz="1400" dirty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hasClass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zoomInBtn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baseFontSize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&gt;=</a:t>
            </a:r>
            <a:r>
              <a:rPr lang="en-US" altLang="ko-KR" sz="1400" dirty="0">
                <a:solidFill>
                  <a:srgbClr val="098658"/>
                </a:solidFill>
                <a:latin typeface="Consolas" panose="020B0609020204030204" pitchFamily="49" charset="0"/>
              </a:rPr>
              <a:t>40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baseFontSize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 </a:t>
            </a:r>
            <a:r>
              <a:rPr lang="en-US" altLang="ko-KR" sz="1400" dirty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baseFontSize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098658"/>
                </a:solidFill>
                <a:latin typeface="Consolas" panose="020B0609020204030204" pitchFamily="49" charset="0"/>
              </a:rPr>
              <a:t>14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".</a:t>
            </a:r>
            <a:r>
              <a:rPr lang="en-US" altLang="ko-K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fontSize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dirty="0">
                <a:solidFill>
                  <a:srgbClr val="795E26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baseFontSize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"px"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4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"#output"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fontSize:baseFontSize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 dirty="0">
                <a:solidFill>
                  <a:srgbClr val="A31515"/>
                </a:solidFill>
                <a:latin typeface="Consolas" panose="020B0609020204030204" pitchFamily="49" charset="0"/>
              </a:rPr>
              <a:t>"px"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473FAB-E917-42B1-9680-2E5FFD9AA335}"/>
              </a:ext>
            </a:extLst>
          </p:cNvPr>
          <p:cNvSpPr/>
          <p:nvPr/>
        </p:nvSpPr>
        <p:spPr>
          <a:xfrm>
            <a:off x="6096000" y="2060848"/>
            <a:ext cx="5616624" cy="42780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&lt;/head&gt;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&lt;button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openTextFile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Open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&lt;/button&gt;&lt;</a:t>
            </a:r>
            <a:r>
              <a:rPr lang="en-US" altLang="ko-KR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&gt;&lt;</a:t>
            </a:r>
            <a:r>
              <a:rPr lang="en-US" altLang="ko-KR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zoomBtnZone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&lt;button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zoomOutBtn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&lt;button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originBtn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100%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&lt;button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zoomInBtn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hr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fontSize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14px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"output"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...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92370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애니메이션 효과제어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AAC43D-FBC7-4FD2-AA07-7A819022B720}"/>
              </a:ext>
            </a:extLst>
          </p:cNvPr>
          <p:cNvSpPr txBox="1"/>
          <p:nvPr/>
        </p:nvSpPr>
        <p:spPr>
          <a:xfrm>
            <a:off x="911424" y="850357"/>
            <a:ext cx="5904656" cy="5909310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/jquery.js"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txt1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".txt1"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btnWrap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button"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txt1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":animated"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backBtn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txt1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"0px"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txt1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"540px"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btnWrap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D9A4A-FE23-4A90-A75A-D09DE5DC110D}"/>
              </a:ext>
            </a:extLst>
          </p:cNvPr>
          <p:cNvSpPr txBox="1"/>
          <p:nvPr/>
        </p:nvSpPr>
        <p:spPr>
          <a:xfrm>
            <a:off x="6528048" y="1556792"/>
            <a:ext cx="547260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속성을 이용한 제어 </a:t>
            </a:r>
            <a:r>
              <a:rPr lang="en-US" altLang="ko-KR" sz="2000" b="1" dirty="0">
                <a:solidFill>
                  <a:srgbClr val="FF0000"/>
                </a:solidFill>
              </a:rPr>
              <a:t>(Example14-18.html)</a:t>
            </a:r>
            <a:r>
              <a:rPr lang="ko-KR" altLang="en-US" sz="2000" b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414DA-750B-4998-B275-0F19460B4BDD}"/>
              </a:ext>
            </a:extLst>
          </p:cNvPr>
          <p:cNvSpPr txBox="1"/>
          <p:nvPr/>
        </p:nvSpPr>
        <p:spPr>
          <a:xfrm>
            <a:off x="6457656" y="3861048"/>
            <a:ext cx="4822920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btnWrap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backBtn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goBtn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Go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"wrap"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"txt1"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5CFDD2-3CE7-48E9-873D-EF64C2DB5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2175967"/>
            <a:ext cx="4141686" cy="8209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55517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617" y="116632"/>
            <a:ext cx="2160240" cy="477054"/>
          </a:xfrm>
        </p:spPr>
        <p:txBody>
          <a:bodyPr/>
          <a:lstStyle/>
          <a:p>
            <a:r>
              <a:rPr lang="en-US" altLang="ko-KR" sz="2500" dirty="0"/>
              <a:t>8. </a:t>
            </a:r>
            <a:r>
              <a:rPr lang="ko-KR" altLang="en-US" sz="2500" dirty="0"/>
              <a:t>슬라이드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92563-C350-4113-BAAA-B372007222E9}"/>
              </a:ext>
            </a:extLst>
          </p:cNvPr>
          <p:cNvSpPr txBox="1"/>
          <p:nvPr/>
        </p:nvSpPr>
        <p:spPr>
          <a:xfrm>
            <a:off x="335360" y="908720"/>
            <a:ext cx="7632848" cy="5262979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"https://code.jquery.com/jquery-3.2.1.min.js"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슬라이드 연습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"screen"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021E9-9ABE-4102-BE42-06992B59297D}"/>
              </a:ext>
            </a:extLst>
          </p:cNvPr>
          <p:cNvSpPr txBox="1"/>
          <p:nvPr/>
        </p:nvSpPr>
        <p:spPr>
          <a:xfrm>
            <a:off x="6199859" y="2241352"/>
            <a:ext cx="5544616" cy="4616648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#back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#next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8A885-8A39-40EA-99FA-D09F38A7C46B}"/>
              </a:ext>
            </a:extLst>
          </p:cNvPr>
          <p:cNvSpPr txBox="1"/>
          <p:nvPr/>
        </p:nvSpPr>
        <p:spPr>
          <a:xfrm>
            <a:off x="8328248" y="1390370"/>
            <a:ext cx="243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Example14-19.html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0D1CF-6FF8-4D6F-9C5B-9A89B8677D04}"/>
              </a:ext>
            </a:extLst>
          </p:cNvPr>
          <p:cNvSpPr txBox="1"/>
          <p:nvPr/>
        </p:nvSpPr>
        <p:spPr>
          <a:xfrm>
            <a:off x="10967864" y="6309320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</a:rPr>
              <a:t>뒷장계속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308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>
            <a:extLst>
              <a:ext uri="{FF2B5EF4-FFF2-40B4-BE49-F238E27FC236}">
                <a16:creationId xmlns:a16="http://schemas.microsoft.com/office/drawing/2014/main" id="{02BCE3D5-6333-41E0-AA51-8037F0156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GET</a:t>
            </a:r>
            <a:r>
              <a:rPr lang="ko-KR" altLang="en-US" dirty="0"/>
              <a:t> 방식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D3C0EE-AEE7-4CCA-B1FE-73772B315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448" y="1052736"/>
            <a:ext cx="9937104" cy="496855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42900" indent="-342900">
              <a:lnSpc>
                <a:spcPts val="2500"/>
              </a:lnSpc>
              <a:spcBef>
                <a:spcPts val="3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ea"/>
              <a:buAutoNum type="circleNumDbPlain"/>
            </a:pPr>
            <a:r>
              <a:rPr lang="ko-KR" altLang="ko-KR" dirty="0"/>
              <a:t>GET 요청은 캐시가 가능하다. </a:t>
            </a:r>
          </a:p>
          <a:p>
            <a:pPr marL="742950" lvl="1" indent="-285750">
              <a:lnSpc>
                <a:spcPts val="2500"/>
              </a:lnSpc>
              <a:spcBef>
                <a:spcPts val="3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GET을</a:t>
            </a:r>
            <a:r>
              <a:rPr lang="ko-KR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통해 서버에 리소스를 요청할 때 웹 캐시가 요청을 가로채 서버로부터 리소스를 다시 다운로드하는 대신 리소스의 복사본을 반환한다. HTTP 헤더에서 </a:t>
            </a:r>
            <a:r>
              <a:rPr lang="ko-KR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cache-control</a:t>
            </a:r>
            <a:r>
              <a:rPr lang="ko-KR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헤더를 통해 캐시 옵션을 지정할 수 있다.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lnSpc>
                <a:spcPts val="2500"/>
              </a:lnSpc>
              <a:spcBef>
                <a:spcPts val="3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ea"/>
              <a:buAutoNum type="circleNumDbPlain"/>
            </a:pPr>
            <a:r>
              <a:rPr lang="ko-KR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GET 요청은 브라우저 히스토리에 남는다.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lnSpc>
                <a:spcPts val="2500"/>
              </a:lnSpc>
              <a:spcBef>
                <a:spcPts val="3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ea"/>
              <a:buAutoNum type="circleNumDbPlain"/>
            </a:pPr>
            <a:r>
              <a:rPr lang="ko-KR" altLang="ko-KR" dirty="0"/>
              <a:t>GET 요청은 북마크 될 수 있다.</a:t>
            </a:r>
            <a:endParaRPr lang="en-US" altLang="ko-KR" dirty="0"/>
          </a:p>
          <a:p>
            <a:pPr marL="342900" indent="-342900">
              <a:lnSpc>
                <a:spcPts val="2500"/>
              </a:lnSpc>
              <a:spcBef>
                <a:spcPts val="3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ea"/>
              <a:buAutoNum type="circleNumDbPlain"/>
            </a:pPr>
            <a:r>
              <a:rPr lang="ko-KR" altLang="ko-KR" dirty="0"/>
              <a:t>GET 요청은 길이 제한이 있다.</a:t>
            </a:r>
          </a:p>
          <a:p>
            <a:pPr marL="742950" lvl="1" indent="-285750">
              <a:lnSpc>
                <a:spcPts val="2500"/>
              </a:lnSpc>
              <a:spcBef>
                <a:spcPts val="3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ko-KR" sz="1700" dirty="0"/>
              <a:t>GET 요청의 길이 제한은 표준이 따로 </a:t>
            </a:r>
            <a:r>
              <a:rPr lang="ko-KR" altLang="ko-KR" sz="1700" dirty="0" err="1"/>
              <a:t>있는건</a:t>
            </a:r>
            <a:r>
              <a:rPr lang="ko-KR" altLang="ko-KR" sz="1700" dirty="0"/>
              <a:t> 아니고 브라우저마다 제한이 다르다고 한다. </a:t>
            </a:r>
            <a:endParaRPr lang="en-US" altLang="ko-KR" sz="1700" dirty="0"/>
          </a:p>
          <a:p>
            <a:pPr marL="342900" indent="-342900">
              <a:lnSpc>
                <a:spcPts val="2500"/>
              </a:lnSpc>
              <a:spcBef>
                <a:spcPts val="3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ea"/>
              <a:buAutoNum type="circleNumDbPlain"/>
            </a:pPr>
            <a:r>
              <a:rPr lang="ko-KR" altLang="ko-KR" dirty="0"/>
              <a:t>GET 요청은 중요한 정보를 다루면 안된다. ( 보안 )</a:t>
            </a:r>
          </a:p>
          <a:p>
            <a:pPr marL="777240" lvl="1" indent="-320040">
              <a:lnSpc>
                <a:spcPts val="2500"/>
              </a:lnSpc>
              <a:spcBef>
                <a:spcPts val="3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ko-KR" sz="1700" dirty="0"/>
              <a:t>GET 요청은 파라미터에 다 노출되어 버리기 때문에 최소한의 보안 의식이라 생각하자.</a:t>
            </a:r>
            <a:endParaRPr lang="en-US" altLang="ko-KR" sz="1700" dirty="0"/>
          </a:p>
          <a:p>
            <a:pPr marL="342900" indent="-342900">
              <a:lnSpc>
                <a:spcPts val="2500"/>
              </a:lnSpc>
              <a:spcBef>
                <a:spcPts val="3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ea"/>
              <a:buAutoNum type="circleNumDbPlain"/>
            </a:pPr>
            <a:r>
              <a:rPr lang="ko-KR" altLang="ko-KR" dirty="0" err="1"/>
              <a:t>GET은</a:t>
            </a:r>
            <a:r>
              <a:rPr lang="ko-KR" altLang="ko-KR" dirty="0"/>
              <a:t> 데이터를 요청할</a:t>
            </a:r>
            <a:r>
              <a:rPr lang="en-US" altLang="ko-KR" dirty="0"/>
              <a:t> </a:t>
            </a:r>
            <a:r>
              <a:rPr lang="ko-KR" altLang="ko-KR" dirty="0"/>
              <a:t>때만 사용 된다.</a:t>
            </a:r>
          </a:p>
        </p:txBody>
      </p:sp>
    </p:spTree>
    <p:extLst>
      <p:ext uri="{BB962C8B-B14F-4D97-AF65-F5344CB8AC3E}">
        <p14:creationId xmlns:p14="http://schemas.microsoft.com/office/powerpoint/2010/main" val="1576021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8CAACCF-6E2F-485F-B8F6-76900312119D}"/>
              </a:ext>
            </a:extLst>
          </p:cNvPr>
          <p:cNvSpPr txBox="1"/>
          <p:nvPr/>
        </p:nvSpPr>
        <p:spPr>
          <a:xfrm>
            <a:off x="1559496" y="548680"/>
            <a:ext cx="7992888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"slide"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"back"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"media/back.gif"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"media/img1.png"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"media/img2.png"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"media/img3.png"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"media/img4.png"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"media/img5.png"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"media/img6.png"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"media/img7.png"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"media/img8.png"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"next"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"media/next.gif"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media_count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".slide ul"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media_count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medias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A98918-9693-4B44-B67B-E330B23E8386}"/>
              </a:ext>
            </a:extLst>
          </p:cNvPr>
          <p:cNvSpPr txBox="1"/>
          <p:nvPr/>
        </p:nvSpPr>
        <p:spPr>
          <a:xfrm>
            <a:off x="9696400" y="5992404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</a:rPr>
              <a:t>뒷장계속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593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696C3A-4474-41EF-9E2D-62EF2865CB12}"/>
              </a:ext>
            </a:extLst>
          </p:cNvPr>
          <p:cNvSpPr txBox="1"/>
          <p:nvPr/>
        </p:nvSpPr>
        <p:spPr>
          <a:xfrm>
            <a:off x="623392" y="764704"/>
            <a:ext cx="6130342" cy="5047536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버튼을 클릭했을 때 함수 실행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'#back'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'#next'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medias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'+=1000px'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});  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medias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'-=7000px'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}); 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           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9D669-C014-4F29-970B-A5A53B37F754}"/>
              </a:ext>
            </a:extLst>
          </p:cNvPr>
          <p:cNvSpPr txBox="1"/>
          <p:nvPr/>
        </p:nvSpPr>
        <p:spPr>
          <a:xfrm>
            <a:off x="5159896" y="2348880"/>
            <a:ext cx="5544616" cy="4185761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media_count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medias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'-=1000px'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}); 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medias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'+=7000px'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}); 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           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610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251684" y="2067952"/>
            <a:ext cx="5256584" cy="856992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39DA4-015E-43D5-9CAA-6826BBFC1D5A}"/>
              </a:ext>
            </a:extLst>
          </p:cNvPr>
          <p:cNvSpPr txBox="1"/>
          <p:nvPr/>
        </p:nvSpPr>
        <p:spPr>
          <a:xfrm>
            <a:off x="4043772" y="3429000"/>
            <a:ext cx="4104456" cy="5847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7E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그동안 수고했어요</a:t>
            </a:r>
            <a:r>
              <a:rPr lang="en-US" altLang="ko-KR" sz="3200" dirty="0">
                <a:solidFill>
                  <a:srgbClr val="007E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~</a:t>
            </a:r>
            <a:endParaRPr lang="ko-KR" altLang="en-US" sz="3200" dirty="0">
              <a:solidFill>
                <a:srgbClr val="007E3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30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GET </a:t>
            </a:r>
            <a:r>
              <a:rPr lang="ko-KR" altLang="en-US" dirty="0"/>
              <a:t>보내기</a:t>
            </a:r>
            <a:endParaRPr lang="x-non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8D9EE5-2BC8-4A18-9385-B2FC5F22779F}"/>
              </a:ext>
            </a:extLst>
          </p:cNvPr>
          <p:cNvSpPr txBox="1"/>
          <p:nvPr/>
        </p:nvSpPr>
        <p:spPr>
          <a:xfrm>
            <a:off x="1775520" y="1052736"/>
            <a:ext cx="7753067" cy="829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i="0" dirty="0">
                <a:solidFill>
                  <a:srgbClr val="FF0000"/>
                </a:solidFill>
                <a:effectLst/>
                <a:latin typeface="Spoqa Han Sans"/>
              </a:rPr>
              <a:t>자바스크립트에서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poqa Han Sans"/>
              </a:rPr>
              <a:t>ASP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Spoqa Han Sans"/>
              </a:rPr>
              <a:t>로 전송하는 경우</a:t>
            </a:r>
            <a:endParaRPr lang="en-US" altLang="ko-KR" b="1" i="0" dirty="0">
              <a:solidFill>
                <a:srgbClr val="FF0000"/>
              </a:solidFill>
              <a:effectLst/>
              <a:latin typeface="Spoqa Han Sans"/>
            </a:endParaRP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3E9B6-7F4C-4D30-8CA7-0FC0049C2F70}"/>
              </a:ext>
            </a:extLst>
          </p:cNvPr>
          <p:cNvSpPr txBox="1"/>
          <p:nvPr/>
        </p:nvSpPr>
        <p:spPr>
          <a:xfrm>
            <a:off x="2135560" y="1700808"/>
            <a:ext cx="7200800" cy="4202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Spoqa Han Sans"/>
              </a:rPr>
              <a:t>&lt;script&gt;</a:t>
            </a:r>
            <a:br>
              <a:rPr lang="en-US" altLang="ko-KR" dirty="0"/>
            </a:br>
            <a:r>
              <a:rPr lang="en-US" altLang="ko-KR" dirty="0">
                <a:solidFill>
                  <a:srgbClr val="339933"/>
                </a:solidFill>
              </a:rPr>
              <a:t>           </a:t>
            </a:r>
            <a:r>
              <a:rPr lang="en-US" altLang="ko-KR" b="0" i="0" dirty="0">
                <a:solidFill>
                  <a:srgbClr val="339933"/>
                </a:solidFill>
                <a:effectLst/>
                <a:latin typeface="Spoqa Han Sans"/>
              </a:rPr>
              <a:t>//</a:t>
            </a:r>
            <a:r>
              <a:rPr lang="en-US" altLang="ko-KR" b="0" i="0" dirty="0" err="1">
                <a:solidFill>
                  <a:srgbClr val="339933"/>
                </a:solidFill>
                <a:effectLst/>
                <a:latin typeface="Spoqa Han Sans"/>
              </a:rPr>
              <a:t>url</a:t>
            </a:r>
            <a:r>
              <a:rPr lang="en-US" altLang="ko-KR" b="0" i="0" dirty="0">
                <a:solidFill>
                  <a:srgbClr val="339933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339933"/>
                </a:solidFill>
                <a:effectLst/>
                <a:latin typeface="Spoqa Han Sans"/>
              </a:rPr>
              <a:t>뒤에 </a:t>
            </a:r>
            <a:r>
              <a:rPr lang="ko-KR" altLang="en-US" b="0" i="0" dirty="0" err="1">
                <a:solidFill>
                  <a:srgbClr val="339933"/>
                </a:solidFill>
                <a:effectLst/>
                <a:latin typeface="Spoqa Han Sans"/>
              </a:rPr>
              <a:t>파라미터명과</a:t>
            </a:r>
            <a:r>
              <a:rPr lang="ko-KR" altLang="en-US" b="0" i="0" dirty="0">
                <a:solidFill>
                  <a:srgbClr val="339933"/>
                </a:solidFill>
                <a:effectLst/>
                <a:latin typeface="Spoqa Han Sans"/>
              </a:rPr>
              <a:t> 파라미터 값을 붙여서 보냄</a:t>
            </a:r>
            <a:br>
              <a:rPr lang="ko-KR" altLang="en-US" dirty="0"/>
            </a:br>
            <a:r>
              <a:rPr lang="ko-KR" altLang="en-US" dirty="0"/>
              <a:t>          </a:t>
            </a:r>
            <a:r>
              <a:rPr lang="en-US" altLang="ko-KR" b="0" i="0" dirty="0">
                <a:effectLst/>
                <a:latin typeface="Spoqa Han Sans"/>
              </a:rPr>
              <a:t>var </a:t>
            </a:r>
            <a:r>
              <a:rPr lang="en-US" altLang="ko-KR" b="0" i="0" dirty="0" err="1">
                <a:effectLst/>
                <a:latin typeface="Spoqa Han Sans"/>
              </a:rPr>
              <a:t>paramVal</a:t>
            </a:r>
            <a:r>
              <a:rPr lang="en-US" altLang="ko-KR" b="0" i="0" dirty="0">
                <a:effectLst/>
                <a:latin typeface="Spoqa Han Sans"/>
              </a:rPr>
              <a:t> = </a:t>
            </a:r>
            <a:r>
              <a:rPr lang="en-US" altLang="ko-KR" b="0" i="0" dirty="0" err="1">
                <a:effectLst/>
                <a:latin typeface="Spoqa Han Sans"/>
              </a:rPr>
              <a:t>document.all.hiddenVal.value</a:t>
            </a:r>
            <a:r>
              <a:rPr lang="en-US" altLang="ko-KR" b="0" i="0" dirty="0">
                <a:effectLst/>
                <a:latin typeface="Spoqa Han Sans"/>
              </a:rPr>
              <a:t>;</a:t>
            </a:r>
            <a:br>
              <a:rPr lang="en-US" altLang="ko-KR" dirty="0"/>
            </a:br>
            <a:r>
              <a:rPr lang="en-US" altLang="ko-KR" dirty="0"/>
              <a:t>          </a:t>
            </a:r>
            <a:r>
              <a:rPr lang="en-US" altLang="ko-KR" b="0" i="0" dirty="0" err="1">
                <a:effectLst/>
                <a:latin typeface="Spoqa Han Sans"/>
              </a:rPr>
              <a:t>location.href</a:t>
            </a:r>
            <a:r>
              <a:rPr lang="en-US" altLang="ko-KR" b="0" i="0" dirty="0">
                <a:effectLst/>
                <a:latin typeface="Spoqa Han Sans"/>
              </a:rPr>
              <a:t>="</a:t>
            </a:r>
            <a:r>
              <a:rPr lang="ko-KR" altLang="en-US" b="0" i="0" dirty="0">
                <a:effectLst/>
                <a:latin typeface="Spoqa Han Sans"/>
              </a:rPr>
              <a:t>이동페이지</a:t>
            </a:r>
            <a:r>
              <a:rPr lang="en-US" altLang="ko-KR" b="0" i="0" dirty="0">
                <a:effectLst/>
                <a:latin typeface="Spoqa Han Sans"/>
              </a:rPr>
              <a:t>.asp?</a:t>
            </a:r>
            <a:r>
              <a:rPr lang="ko-KR" altLang="en-US" b="0" i="0" dirty="0" err="1">
                <a:effectLst/>
                <a:latin typeface="Spoqa Han Sans"/>
              </a:rPr>
              <a:t>파라미터명</a:t>
            </a:r>
            <a:r>
              <a:rPr lang="en-US" altLang="ko-KR" b="0" i="0" dirty="0">
                <a:effectLst/>
                <a:latin typeface="Spoqa Han Sans"/>
              </a:rPr>
              <a:t>=" + </a:t>
            </a:r>
            <a:r>
              <a:rPr lang="en-US" altLang="ko-KR" b="0" i="0" dirty="0" err="1">
                <a:effectLst/>
                <a:latin typeface="Spoqa Han Sans"/>
              </a:rPr>
              <a:t>paramVal</a:t>
            </a:r>
            <a:r>
              <a:rPr lang="en-US" altLang="ko-KR" b="0" i="0" dirty="0">
                <a:effectLst/>
                <a:latin typeface="Spoqa Han Sans"/>
              </a:rPr>
              <a:t>;</a:t>
            </a:r>
            <a:br>
              <a:rPr lang="en-US" altLang="ko-KR" dirty="0"/>
            </a:br>
            <a:r>
              <a:rPr lang="en-US" altLang="ko-KR" b="0" i="0" dirty="0">
                <a:effectLst/>
                <a:latin typeface="Spoqa Han Sans"/>
              </a:rPr>
              <a:t>&lt;/script&gt;</a:t>
            </a:r>
            <a:br>
              <a:rPr lang="en-US" altLang="ko-KR" dirty="0"/>
            </a:br>
            <a:r>
              <a:rPr lang="en-US" altLang="ko-KR" b="0" i="0" dirty="0">
                <a:effectLst/>
                <a:latin typeface="Spoqa Han Sans"/>
              </a:rPr>
              <a:t>&lt;head&gt;</a:t>
            </a:r>
            <a:br>
              <a:rPr lang="en-US" altLang="ko-KR" dirty="0"/>
            </a:br>
            <a:r>
              <a:rPr lang="en-US" altLang="ko-KR" b="0" i="0" dirty="0">
                <a:effectLst/>
                <a:latin typeface="Spoqa Han Sans"/>
              </a:rPr>
              <a:t>&lt;body&gt;</a:t>
            </a:r>
            <a:br>
              <a:rPr lang="en-US" altLang="ko-KR" dirty="0"/>
            </a:br>
            <a:r>
              <a:rPr lang="en-US" altLang="ko-KR" dirty="0"/>
              <a:t>          </a:t>
            </a:r>
            <a:r>
              <a:rPr lang="en-US" altLang="ko-KR" b="0" i="0" dirty="0">
                <a:effectLst/>
                <a:latin typeface="Spoqa Han Sans"/>
              </a:rPr>
              <a:t>&lt;input type="hidden" name="</a:t>
            </a:r>
            <a:r>
              <a:rPr lang="en-US" altLang="ko-KR" b="0" i="0" dirty="0" err="1">
                <a:effectLst/>
                <a:latin typeface="Spoqa Han Sans"/>
              </a:rPr>
              <a:t>hiddenVal</a:t>
            </a:r>
            <a:r>
              <a:rPr lang="en-US" altLang="ko-KR" b="0" i="0" dirty="0">
                <a:effectLst/>
                <a:latin typeface="Spoqa Han Sans"/>
              </a:rPr>
              <a:t>" id="</a:t>
            </a:r>
            <a:r>
              <a:rPr lang="en-US" altLang="ko-KR" b="0" i="0" dirty="0" err="1">
                <a:effectLst/>
                <a:latin typeface="Spoqa Han Sans"/>
              </a:rPr>
              <a:t>hiddenVal</a:t>
            </a:r>
            <a:r>
              <a:rPr lang="en-US" altLang="ko-KR" b="0" i="0" dirty="0">
                <a:effectLst/>
                <a:latin typeface="Spoqa Han Sans"/>
              </a:rPr>
              <a:t>" value="123"&gt;</a:t>
            </a:r>
            <a:br>
              <a:rPr lang="en-US" altLang="ko-KR" dirty="0"/>
            </a:br>
            <a:r>
              <a:rPr lang="en-US" altLang="ko-KR" b="0" i="0" dirty="0">
                <a:effectLst/>
                <a:latin typeface="Spoqa Han Sans"/>
              </a:rPr>
              <a:t>&lt;/body&gt;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54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GET </a:t>
            </a:r>
            <a:r>
              <a:rPr lang="ko-KR" altLang="en-US" dirty="0"/>
              <a:t>받기</a:t>
            </a:r>
            <a:endParaRPr lang="x-non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8D9EE5-2BC8-4A18-9385-B2FC5F22779F}"/>
              </a:ext>
            </a:extLst>
          </p:cNvPr>
          <p:cNvSpPr txBox="1"/>
          <p:nvPr/>
        </p:nvSpPr>
        <p:spPr>
          <a:xfrm>
            <a:off x="1695725" y="980728"/>
            <a:ext cx="7753067" cy="829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i="0" dirty="0">
                <a:solidFill>
                  <a:srgbClr val="FF0000"/>
                </a:solidFill>
                <a:effectLst/>
                <a:latin typeface="Spoqa Han Sans"/>
              </a:rPr>
              <a:t>ASP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Spoqa Han Sans"/>
              </a:rPr>
              <a:t>에서 값을 받을 경우</a:t>
            </a:r>
            <a:endParaRPr lang="en-US" altLang="ko-KR" b="1" i="0" dirty="0">
              <a:solidFill>
                <a:srgbClr val="FF0000"/>
              </a:solidFill>
              <a:effectLst/>
              <a:latin typeface="Spoqa Han Sans"/>
            </a:endParaRP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3E9B6-7F4C-4D30-8CA7-0FC0049C2F70}"/>
              </a:ext>
            </a:extLst>
          </p:cNvPr>
          <p:cNvSpPr txBox="1"/>
          <p:nvPr/>
        </p:nvSpPr>
        <p:spPr>
          <a:xfrm>
            <a:off x="2207568" y="1395489"/>
            <a:ext cx="8470006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&lt;% Dim </a:t>
            </a:r>
            <a:r>
              <a:rPr lang="en-US" altLang="ko-KR" dirty="0" err="1"/>
              <a:t>paramValue</a:t>
            </a:r>
            <a:r>
              <a:rPr lang="en-US" altLang="ko-KR" dirty="0"/>
              <a:t> </a:t>
            </a:r>
            <a:r>
              <a:rPr lang="en-US" altLang="ko-KR" dirty="0" err="1"/>
              <a:t>paramValue</a:t>
            </a:r>
            <a:r>
              <a:rPr lang="en-US" altLang="ko-KR" dirty="0"/>
              <a:t> = </a:t>
            </a:r>
            <a:r>
              <a:rPr lang="en-US" altLang="ko-KR" dirty="0" err="1"/>
              <a:t>Request.QueryString</a:t>
            </a:r>
            <a:r>
              <a:rPr lang="en-US" altLang="ko-KR" dirty="0"/>
              <a:t>("</a:t>
            </a:r>
            <a:r>
              <a:rPr lang="ko-KR" altLang="en-US" dirty="0" err="1"/>
              <a:t>파라미터명</a:t>
            </a:r>
            <a:r>
              <a:rPr lang="en-US" altLang="ko-KR" dirty="0"/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en-US" altLang="ko-KR" dirty="0" err="1"/>
              <a:t>Response.Write</a:t>
            </a:r>
            <a:r>
              <a:rPr lang="en-US" altLang="ko-KR" dirty="0"/>
              <a:t>("</a:t>
            </a:r>
            <a:r>
              <a:rPr lang="ko-KR" altLang="en-US" dirty="0"/>
              <a:t>파라미터 값</a:t>
            </a:r>
            <a:r>
              <a:rPr lang="en-US" altLang="ko-KR" dirty="0"/>
              <a:t>: " &amp; </a:t>
            </a:r>
            <a:r>
              <a:rPr lang="en-US" altLang="ko-KR" dirty="0" err="1"/>
              <a:t>paramValue</a:t>
            </a:r>
            <a:r>
              <a:rPr lang="en-US" altLang="ko-KR" dirty="0"/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%&gt;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2CD152-F12A-4731-89A0-2882F45299A3}"/>
              </a:ext>
            </a:extLst>
          </p:cNvPr>
          <p:cNvSpPr txBox="1"/>
          <p:nvPr/>
        </p:nvSpPr>
        <p:spPr>
          <a:xfrm>
            <a:off x="2028827" y="3631852"/>
            <a:ext cx="7753067" cy="829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i="0" dirty="0">
                <a:solidFill>
                  <a:srgbClr val="FF0000"/>
                </a:solidFill>
                <a:effectLst/>
                <a:latin typeface="Spoqa Han Sans"/>
              </a:rPr>
              <a:t>JSP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Spoqa Han Sans"/>
              </a:rPr>
              <a:t>에서 값을 받을 경우</a:t>
            </a:r>
            <a:endParaRPr lang="en-US" altLang="ko-KR" b="1" i="0" dirty="0">
              <a:solidFill>
                <a:srgbClr val="FF0000"/>
              </a:solidFill>
              <a:effectLst/>
              <a:latin typeface="Spoqa Han Sans"/>
            </a:endParaRP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4F4684-9E59-44BE-BD6C-530B777A08EB}"/>
              </a:ext>
            </a:extLst>
          </p:cNvPr>
          <p:cNvSpPr txBox="1"/>
          <p:nvPr/>
        </p:nvSpPr>
        <p:spPr>
          <a:xfrm>
            <a:off x="1991544" y="4177223"/>
            <a:ext cx="9550126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&lt;% String </a:t>
            </a:r>
            <a:r>
              <a:rPr lang="en-US" altLang="ko-KR" dirty="0" err="1"/>
              <a:t>paramValue</a:t>
            </a:r>
            <a:r>
              <a:rPr lang="en-US" altLang="ko-KR" dirty="0"/>
              <a:t> = </a:t>
            </a:r>
            <a:r>
              <a:rPr lang="en-US" altLang="ko-KR" dirty="0" err="1"/>
              <a:t>request.getParameter</a:t>
            </a:r>
            <a:r>
              <a:rPr lang="en-US" altLang="ko-KR" dirty="0"/>
              <a:t>("</a:t>
            </a:r>
            <a:r>
              <a:rPr lang="ko-KR" altLang="en-US" dirty="0" err="1"/>
              <a:t>파라미터명</a:t>
            </a:r>
            <a:r>
              <a:rPr lang="en-US" altLang="ko-KR" dirty="0"/>
              <a:t>");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</a:t>
            </a:r>
            <a:r>
              <a:rPr lang="en-US" altLang="ko-KR" dirty="0" err="1"/>
              <a:t>out.println</a:t>
            </a:r>
            <a:r>
              <a:rPr lang="en-US" altLang="ko-KR" dirty="0"/>
              <a:t>("</a:t>
            </a:r>
            <a:r>
              <a:rPr lang="ko-KR" altLang="en-US" dirty="0"/>
              <a:t>파라미터 값</a:t>
            </a:r>
            <a:r>
              <a:rPr lang="en-US" altLang="ko-KR" dirty="0"/>
              <a:t>: "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en-US" altLang="ko-KR" dirty="0" err="1"/>
              <a:t>paramValue</a:t>
            </a:r>
            <a:r>
              <a:rPr lang="en-US" altLang="ko-KR" dirty="0"/>
              <a:t>);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%&gt;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0161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GET </a:t>
            </a:r>
            <a:r>
              <a:rPr lang="ko-KR" altLang="en-US" dirty="0"/>
              <a:t>받기</a:t>
            </a:r>
            <a:endParaRPr 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46591-C1CD-413D-AC05-45ED5B8D4004}"/>
              </a:ext>
            </a:extLst>
          </p:cNvPr>
          <p:cNvSpPr txBox="1"/>
          <p:nvPr/>
        </p:nvSpPr>
        <p:spPr>
          <a:xfrm>
            <a:off x="5591944" y="2310237"/>
            <a:ext cx="7753067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FF0000"/>
                </a:solidFill>
                <a:latin typeface="Spoqa Han Sans"/>
              </a:rPr>
              <a:t>node.js</a:t>
            </a:r>
            <a:r>
              <a:rPr lang="ko-KR" altLang="en-US" b="1" dirty="0">
                <a:solidFill>
                  <a:srgbClr val="FF0000"/>
                </a:solidFill>
                <a:latin typeface="Spoqa Han Sans"/>
              </a:rPr>
              <a:t>에서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EFEA1-E284-43FF-ADF4-75CF26FF0DCA}"/>
              </a:ext>
            </a:extLst>
          </p:cNvPr>
          <p:cNvSpPr txBox="1"/>
          <p:nvPr/>
        </p:nvSpPr>
        <p:spPr>
          <a:xfrm>
            <a:off x="5616073" y="3139759"/>
            <a:ext cx="7167445" cy="295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const express = require('express');</a:t>
            </a:r>
          </a:p>
          <a:p>
            <a:pPr marL="2667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const app = express();</a:t>
            </a:r>
          </a:p>
          <a:p>
            <a:pPr marL="266700" lvl="1" indent="0">
              <a:lnSpc>
                <a:spcPct val="150000"/>
              </a:lnSpc>
              <a:buNone/>
              <a:defRPr/>
            </a:pPr>
            <a:r>
              <a:rPr lang="en-US" altLang="ko-KR" sz="1400" dirty="0" err="1"/>
              <a:t>app.get</a:t>
            </a:r>
            <a:r>
              <a:rPr lang="en-US" altLang="ko-KR" sz="1400" dirty="0"/>
              <a:t>('/</a:t>
            </a:r>
            <a:r>
              <a:rPr lang="ko-KR" altLang="en-US" sz="1400" dirty="0"/>
              <a:t>이동페이지</a:t>
            </a:r>
            <a:r>
              <a:rPr lang="en-US" altLang="ko-KR" sz="1400" dirty="0"/>
              <a:t>', (req, res) =&gt; {</a:t>
            </a:r>
          </a:p>
          <a:p>
            <a:pPr marL="2667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  const </a:t>
            </a:r>
            <a:r>
              <a:rPr lang="en-US" altLang="ko-KR" sz="1400" dirty="0" err="1"/>
              <a:t>paramValue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req.query</a:t>
            </a:r>
            <a:r>
              <a:rPr lang="en-US" altLang="ko-KR" sz="1400" dirty="0"/>
              <a:t>.</a:t>
            </a:r>
            <a:r>
              <a:rPr lang="ko-KR" altLang="en-US" sz="1400" dirty="0" err="1"/>
              <a:t>파라미터명</a:t>
            </a:r>
            <a:r>
              <a:rPr lang="en-US" altLang="ko-KR" sz="1400" dirty="0"/>
              <a:t>;</a:t>
            </a:r>
          </a:p>
          <a:p>
            <a:pPr marL="2667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  </a:t>
            </a:r>
            <a:r>
              <a:rPr lang="en-US" altLang="ko-KR" sz="1400" dirty="0" err="1"/>
              <a:t>res.send</a:t>
            </a:r>
            <a:r>
              <a:rPr lang="en-US" altLang="ko-KR" sz="1400" dirty="0"/>
              <a:t>(`</a:t>
            </a:r>
            <a:r>
              <a:rPr lang="ko-KR" altLang="en-US" sz="1400" dirty="0"/>
              <a:t>파라미터 값</a:t>
            </a:r>
            <a:r>
              <a:rPr lang="en-US" altLang="ko-KR" sz="1400" dirty="0"/>
              <a:t>: ${</a:t>
            </a:r>
            <a:r>
              <a:rPr lang="en-US" altLang="ko-KR" sz="1400" dirty="0" err="1"/>
              <a:t>paramValue</a:t>
            </a:r>
            <a:r>
              <a:rPr lang="en-US" altLang="ko-KR" sz="1400" dirty="0"/>
              <a:t>}`);</a:t>
            </a:r>
          </a:p>
          <a:p>
            <a:pPr marL="2667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});</a:t>
            </a:r>
          </a:p>
          <a:p>
            <a:pPr marL="266700" lvl="1" indent="0">
              <a:lnSpc>
                <a:spcPct val="150000"/>
              </a:lnSpc>
              <a:buNone/>
              <a:defRPr/>
            </a:pPr>
            <a:r>
              <a:rPr lang="en-US" altLang="ko-KR" sz="1400" dirty="0" err="1"/>
              <a:t>app.listen</a:t>
            </a:r>
            <a:r>
              <a:rPr lang="en-US" altLang="ko-KR" sz="1400" dirty="0"/>
              <a:t>(3000, () =&gt; {</a:t>
            </a:r>
          </a:p>
          <a:p>
            <a:pPr marL="2667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  console.log('</a:t>
            </a:r>
            <a:r>
              <a:rPr lang="ko-KR" altLang="en-US" sz="1400" dirty="0"/>
              <a:t>서버가 </a:t>
            </a:r>
            <a:r>
              <a:rPr lang="en-US" altLang="ko-KR" sz="1400" dirty="0"/>
              <a:t>3000</a:t>
            </a:r>
            <a:r>
              <a:rPr lang="ko-KR" altLang="en-US" sz="1400" dirty="0"/>
              <a:t>번 포트에서 실행 중입니다</a:t>
            </a:r>
            <a:r>
              <a:rPr lang="en-US" altLang="ko-KR" sz="1400" dirty="0"/>
              <a:t>.');</a:t>
            </a:r>
          </a:p>
          <a:p>
            <a:pPr marL="2667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});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88ED41-4405-4526-9D4C-B45E90E25BFC}"/>
              </a:ext>
            </a:extLst>
          </p:cNvPr>
          <p:cNvSpPr txBox="1"/>
          <p:nvPr/>
        </p:nvSpPr>
        <p:spPr>
          <a:xfrm>
            <a:off x="1695992" y="1169873"/>
            <a:ext cx="7753067" cy="829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FF0000"/>
                </a:solidFill>
                <a:latin typeface="Spoqa Han Sans"/>
              </a:rPr>
              <a:t>PHP</a:t>
            </a:r>
            <a:endParaRPr lang="en-US" altLang="ko-KR" b="1" i="0" dirty="0">
              <a:solidFill>
                <a:srgbClr val="FF0000"/>
              </a:solidFill>
              <a:effectLst/>
              <a:latin typeface="Spoqa Han Sans"/>
            </a:endParaRP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8B80CD-2AE7-4694-AF27-2B73700F0D6B}"/>
              </a:ext>
            </a:extLst>
          </p:cNvPr>
          <p:cNvSpPr txBox="1"/>
          <p:nvPr/>
        </p:nvSpPr>
        <p:spPr>
          <a:xfrm>
            <a:off x="1821221" y="1783542"/>
            <a:ext cx="5400600" cy="295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&lt;?php </a:t>
            </a:r>
          </a:p>
          <a:p>
            <a:pPr marL="2667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    $table = $_GET["table"]; 		</a:t>
            </a:r>
          </a:p>
          <a:p>
            <a:pPr marL="2667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    if ($table == "free") 			</a:t>
            </a:r>
          </a:p>
          <a:p>
            <a:pPr marL="2667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        $</a:t>
            </a:r>
            <a:r>
              <a:rPr lang="en-US" altLang="ko-KR" sz="1400" dirty="0" err="1"/>
              <a:t>board_title</a:t>
            </a:r>
            <a:r>
              <a:rPr lang="en-US" altLang="ko-KR" sz="1400" dirty="0"/>
              <a:t> = "</a:t>
            </a:r>
            <a:r>
              <a:rPr lang="ko-KR" altLang="en-US" sz="1400" dirty="0"/>
              <a:t>자유게시판</a:t>
            </a:r>
            <a:r>
              <a:rPr lang="en-US" altLang="ko-KR" sz="1400" dirty="0"/>
              <a:t>"; </a:t>
            </a:r>
          </a:p>
          <a:p>
            <a:pPr marL="2667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    elseif ($table == "download")  </a:t>
            </a:r>
          </a:p>
          <a:p>
            <a:pPr marL="2667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        $</a:t>
            </a:r>
            <a:r>
              <a:rPr lang="en-US" altLang="ko-KR" sz="1400" dirty="0" err="1"/>
              <a:t>board_title</a:t>
            </a:r>
            <a:r>
              <a:rPr lang="en-US" altLang="ko-KR" sz="1400" dirty="0"/>
              <a:t> = "</a:t>
            </a:r>
            <a:r>
              <a:rPr lang="ko-KR" altLang="en-US" sz="1400" dirty="0"/>
              <a:t>자료실</a:t>
            </a:r>
            <a:r>
              <a:rPr lang="en-US" altLang="ko-KR" sz="1400" dirty="0"/>
              <a:t>";  </a:t>
            </a:r>
          </a:p>
          <a:p>
            <a:pPr marL="2667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    else  </a:t>
            </a:r>
          </a:p>
          <a:p>
            <a:pPr marL="2667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        $</a:t>
            </a:r>
            <a:r>
              <a:rPr lang="en-US" altLang="ko-KR" sz="1400" dirty="0" err="1"/>
              <a:t>board_title</a:t>
            </a:r>
            <a:r>
              <a:rPr lang="en-US" altLang="ko-KR" sz="1400" dirty="0"/>
              <a:t> = "</a:t>
            </a:r>
            <a:r>
              <a:rPr lang="ko-KR" altLang="en-US" sz="1400" dirty="0"/>
              <a:t> 공지사항 </a:t>
            </a:r>
            <a:r>
              <a:rPr lang="en-US" altLang="ko-KR" sz="1400" dirty="0"/>
              <a:t>";</a:t>
            </a:r>
          </a:p>
          <a:p>
            <a:pPr marL="266700" lvl="1" indent="0">
              <a:lnSpc>
                <a:spcPct val="150000"/>
              </a:lnSpc>
              <a:buNone/>
              <a:defRPr/>
            </a:pPr>
            <a:r>
              <a:rPr lang="en-US" altLang="ko-KR" sz="1400" dirty="0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441531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>
            <a:extLst>
              <a:ext uri="{FF2B5EF4-FFF2-40B4-BE49-F238E27FC236}">
                <a16:creationId xmlns:a16="http://schemas.microsoft.com/office/drawing/2014/main" id="{02BCE3D5-6333-41E0-AA51-8037F0156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POST</a:t>
            </a:r>
            <a:r>
              <a:rPr lang="ko-KR" altLang="en-US" dirty="0"/>
              <a:t> 방식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D3C0EE-AEE7-4CCA-B1FE-73772B315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456" y="1340768"/>
            <a:ext cx="9937104" cy="417646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42900" indent="-342900">
              <a:lnSpc>
                <a:spcPts val="2500"/>
              </a:lnSpc>
              <a:spcBef>
                <a:spcPts val="3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ea"/>
              <a:buAutoNum type="circleNumDbPlain"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POST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는 클라이언트에서 서버로 리소스를 생성하거나 업데이트하기 위해 데이터를 보낼 때 사용 되는 메서드다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예를 들면 게시판에 게시글을 작성하는 작업 등을 할 때 사용할 된다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42900" indent="-342900">
              <a:lnSpc>
                <a:spcPts val="2500"/>
              </a:lnSpc>
              <a:spcBef>
                <a:spcPts val="3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ea"/>
              <a:buAutoNum type="circleNumDbPlain"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POST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는 전송할 데이터를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HTTP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메시지 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body 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부분에 담아서 서버로 보낸다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. ( body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의 타입은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Content-Type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헤더에 따라 결정 된다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.)</a:t>
            </a:r>
          </a:p>
          <a:p>
            <a:pPr marL="342900" indent="-342900">
              <a:lnSpc>
                <a:spcPts val="2500"/>
              </a:lnSpc>
              <a:spcBef>
                <a:spcPts val="3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ea"/>
              <a:buAutoNum type="circleNumDbPlain"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GET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에서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URL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의 파라미터로 보냈던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name1=value1&amp;name2=value2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가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body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에 담겨 보내진다 생각하면 된다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342900" indent="-342900">
              <a:lnSpc>
                <a:spcPts val="2500"/>
              </a:lnSpc>
              <a:spcBef>
                <a:spcPts val="3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ea"/>
              <a:buAutoNum type="circleNumDbPlain"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POST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로 데이터를 전송할 때 길이 제한이 따로 없어 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용량이 큰 데이터를 보낼 때 사용하거나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GET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처럼 데이터가 외부적으로 드러나는 건 아니 라서 보안이 필요한 부분에 많이 사용된다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. (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하지만 데이터를 암호화하지 않으면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body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의 데이터도 결국 볼 수 있는 건 똑같다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. )</a:t>
            </a:r>
          </a:p>
          <a:p>
            <a:pPr marL="342900" indent="-342900">
              <a:lnSpc>
                <a:spcPts val="2500"/>
              </a:lnSpc>
              <a:spcBef>
                <a:spcPts val="30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ea"/>
              <a:buAutoNum type="circleNumDbPlain"/>
            </a:pP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POST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를 통한 데이터 전송은 보통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HTML form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을 통해 서버로 전송된다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14215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528" y="80628"/>
            <a:ext cx="6768752" cy="576064"/>
          </a:xfrm>
        </p:spPr>
        <p:txBody>
          <a:bodyPr>
            <a:normAutofit/>
          </a:bodyPr>
          <a:lstStyle/>
          <a:p>
            <a:r>
              <a:rPr lang="en-US" altLang="ko-KR" dirty="0"/>
              <a:t>POST </a:t>
            </a:r>
            <a:r>
              <a:rPr lang="ko-KR" altLang="en-US" dirty="0"/>
              <a:t>보내기</a:t>
            </a:r>
            <a:endParaRPr lang="x-non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8D9EE5-2BC8-4A18-9385-B2FC5F22779F}"/>
              </a:ext>
            </a:extLst>
          </p:cNvPr>
          <p:cNvSpPr txBox="1"/>
          <p:nvPr/>
        </p:nvSpPr>
        <p:spPr>
          <a:xfrm>
            <a:off x="1695725" y="980728"/>
            <a:ext cx="7753067" cy="829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i="0" dirty="0">
                <a:solidFill>
                  <a:srgbClr val="FF0000"/>
                </a:solidFill>
                <a:effectLst/>
                <a:latin typeface="Spoqa Han Sans"/>
              </a:rPr>
              <a:t>POST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Spoqa Han Sans"/>
              </a:rPr>
              <a:t>방식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poqa Han Sans"/>
              </a:rPr>
              <a:t>(form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Spoqa Han Sans"/>
              </a:rPr>
              <a:t>의 값을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poqa Han Sans"/>
              </a:rPr>
              <a:t>submit()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Spoqa Han Sans"/>
              </a:rPr>
              <a:t>으로 전송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poqa Han Sans"/>
              </a:rPr>
              <a:t>)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Spoqa Han Sans"/>
              </a:rPr>
              <a:t>값을 보낼 경우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Spoqa Han Sans"/>
              </a:rPr>
              <a:t>(JavaScript)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3E9B6-7F4C-4D30-8CA7-0FC0049C2F70}"/>
              </a:ext>
            </a:extLst>
          </p:cNvPr>
          <p:cNvSpPr txBox="1"/>
          <p:nvPr/>
        </p:nvSpPr>
        <p:spPr>
          <a:xfrm>
            <a:off x="2063552" y="1628800"/>
            <a:ext cx="7848872" cy="4114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Spoqa Han Sans"/>
              </a:rPr>
              <a:t>&lt;head&gt;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Spoqa Han Sans"/>
              </a:rPr>
              <a:t>&lt;script&gt;</a:t>
            </a:r>
          </a:p>
          <a:p>
            <a:pPr indent="355600"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b="0" i="0" dirty="0">
                <a:effectLst/>
                <a:latin typeface="Spoqa Han Sans"/>
              </a:rPr>
              <a:t>//submit()</a:t>
            </a:r>
            <a:r>
              <a:rPr lang="ko-KR" altLang="en-US" sz="1600" b="0" i="0" dirty="0">
                <a:effectLst/>
                <a:latin typeface="Spoqa Han Sans"/>
              </a:rPr>
              <a:t>으로 </a:t>
            </a:r>
            <a:r>
              <a:rPr lang="ko-KR" altLang="en-US" sz="1600" b="0" i="0" dirty="0" err="1">
                <a:effectLst/>
                <a:latin typeface="Spoqa Han Sans"/>
              </a:rPr>
              <a:t>폼안의</a:t>
            </a:r>
            <a:r>
              <a:rPr lang="ko-KR" altLang="en-US" sz="1600" b="0" i="0" dirty="0">
                <a:effectLst/>
                <a:latin typeface="Spoqa Han Sans"/>
              </a:rPr>
              <a:t> 값들을 </a:t>
            </a:r>
            <a:r>
              <a:rPr lang="en-US" altLang="ko-KR" sz="1600" b="0" i="0" dirty="0">
                <a:effectLst/>
                <a:latin typeface="Spoqa Han Sans"/>
              </a:rPr>
              <a:t>post</a:t>
            </a:r>
            <a:r>
              <a:rPr lang="ko-KR" altLang="en-US" sz="1600" b="0" i="0" dirty="0">
                <a:effectLst/>
                <a:latin typeface="Spoqa Han Sans"/>
              </a:rPr>
              <a:t>방식으로 보냄</a:t>
            </a:r>
            <a:endParaRPr lang="en-US" altLang="ko-KR" sz="1600" b="0" i="0" dirty="0">
              <a:effectLst/>
              <a:latin typeface="Spoqa Han Sans"/>
            </a:endParaRPr>
          </a:p>
          <a:p>
            <a:pPr indent="447675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Spoqa Han Sans"/>
              </a:rPr>
              <a:t>document.form1.submit();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Spoqa Han Sans"/>
              </a:rPr>
              <a:t>&lt;/script&gt;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Spoqa Han Sans"/>
              </a:rPr>
              <a:t>&lt;/head&gt;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Spoqa Han Sans"/>
              </a:rPr>
              <a:t>&lt;body&gt;</a:t>
            </a:r>
          </a:p>
          <a:p>
            <a:pPr indent="355600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Spoqa Han Sans"/>
              </a:rPr>
              <a:t>&lt;form name="form1" id="form1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Spoqa Han Sans"/>
              </a:rPr>
              <a:t>" method="post" action="</a:t>
            </a:r>
            <a:r>
              <a:rPr lang="ko-KR" altLang="en-US" sz="1600" b="0" i="0" dirty="0">
                <a:solidFill>
                  <a:srgbClr val="FF0000"/>
                </a:solidFill>
                <a:effectLst/>
                <a:latin typeface="Spoqa Han Sans"/>
              </a:rPr>
              <a:t>이동페이지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Spoqa Han Sans"/>
              </a:rPr>
              <a:t>.asp</a:t>
            </a:r>
            <a:r>
              <a:rPr lang="en-US" altLang="ko-KR" sz="1600" b="0" i="0" dirty="0">
                <a:effectLst/>
                <a:latin typeface="Spoqa Han Sans"/>
              </a:rPr>
              <a:t>"&gt;</a:t>
            </a:r>
          </a:p>
          <a:p>
            <a:pPr indent="355600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Spoqa Han Sans"/>
              </a:rPr>
              <a:t>       &lt;input type="hidden" name="</a:t>
            </a:r>
            <a:r>
              <a:rPr lang="en-US" altLang="ko-KR" sz="1600" b="0" i="0" dirty="0" err="1">
                <a:effectLst/>
                <a:latin typeface="Spoqa Han Sans"/>
              </a:rPr>
              <a:t>hiddenVal</a:t>
            </a:r>
            <a:r>
              <a:rPr lang="en-US" altLang="ko-KR" sz="1600" b="0" i="0" dirty="0">
                <a:effectLst/>
                <a:latin typeface="Spoqa Han Sans"/>
              </a:rPr>
              <a:t>" id="</a:t>
            </a:r>
            <a:r>
              <a:rPr lang="en-US" altLang="ko-KR" sz="1600" b="0" i="0" dirty="0" err="1">
                <a:effectLst/>
                <a:latin typeface="Spoqa Han Sans"/>
              </a:rPr>
              <a:t>hiddenVal</a:t>
            </a:r>
            <a:r>
              <a:rPr lang="en-US" altLang="ko-KR" sz="1600" b="0" i="0" dirty="0">
                <a:effectLst/>
                <a:latin typeface="Spoqa Han Sans"/>
              </a:rPr>
              <a:t>" value="123"&gt;</a:t>
            </a:r>
          </a:p>
          <a:p>
            <a:pPr indent="355600"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Spoqa Han Sans"/>
              </a:rPr>
              <a:t>&lt;/form&gt;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effectLst/>
                <a:latin typeface="Spoqa Han Sans"/>
              </a:rPr>
              <a:t>&lt;body&gt;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21267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POST </a:t>
            </a:r>
            <a:r>
              <a:rPr lang="ko-KR" altLang="en-US" dirty="0"/>
              <a:t>받기</a:t>
            </a:r>
            <a:endParaRPr lang="x-non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8D9EE5-2BC8-4A18-9385-B2FC5F22779F}"/>
              </a:ext>
            </a:extLst>
          </p:cNvPr>
          <p:cNvSpPr txBox="1"/>
          <p:nvPr/>
        </p:nvSpPr>
        <p:spPr>
          <a:xfrm>
            <a:off x="1695725" y="980728"/>
            <a:ext cx="7753067" cy="829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i="0" dirty="0">
                <a:solidFill>
                  <a:srgbClr val="FF0000"/>
                </a:solidFill>
                <a:effectLst/>
                <a:latin typeface="Spoqa Han Sans"/>
              </a:rPr>
              <a:t>ASP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Spoqa Han Sans"/>
              </a:rPr>
              <a:t>에서 값을 받을 경우</a:t>
            </a:r>
            <a:endParaRPr lang="en-US" altLang="ko-KR" b="1" i="0" dirty="0">
              <a:solidFill>
                <a:srgbClr val="FF0000"/>
              </a:solidFill>
              <a:effectLst/>
              <a:latin typeface="Spoqa Han Sans"/>
            </a:endParaRP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3E9B6-7F4C-4D30-8CA7-0FC0049C2F70}"/>
              </a:ext>
            </a:extLst>
          </p:cNvPr>
          <p:cNvSpPr txBox="1"/>
          <p:nvPr/>
        </p:nvSpPr>
        <p:spPr>
          <a:xfrm>
            <a:off x="1658442" y="1526099"/>
            <a:ext cx="4869606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 b="0" i="0">
                <a:effectLst/>
                <a:latin typeface="Spoqa Han Sans"/>
              </a:defRPr>
            </a:lvl1pPr>
            <a:lvl2pPr lvl="1">
              <a:defRPr sz="1600"/>
            </a:lvl2pPr>
          </a:lstStyle>
          <a:p>
            <a:r>
              <a:rPr lang="en-US" altLang="ko-KR" sz="1800" dirty="0"/>
              <a:t>&lt;%</a:t>
            </a:r>
          </a:p>
          <a:p>
            <a:pPr indent="271463"/>
            <a:r>
              <a:rPr lang="en-US" altLang="ko-KR" sz="1800" dirty="0"/>
              <a:t>Dim </a:t>
            </a:r>
            <a:r>
              <a:rPr lang="en-US" altLang="ko-KR" sz="1800" dirty="0" err="1"/>
              <a:t>req_param</a:t>
            </a:r>
            <a:endParaRPr lang="en-US" altLang="ko-KR" sz="1800" dirty="0"/>
          </a:p>
          <a:p>
            <a:pPr indent="271463"/>
            <a:r>
              <a:rPr lang="en-US" altLang="ko-KR" sz="1800" dirty="0" err="1"/>
              <a:t>req_param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request.Form</a:t>
            </a:r>
            <a:r>
              <a:rPr lang="en-US" altLang="ko-KR" sz="1800" dirty="0"/>
              <a:t>("</a:t>
            </a:r>
            <a:r>
              <a:rPr lang="ko-KR" altLang="en-US" sz="1800" dirty="0" err="1"/>
              <a:t>파라미터명</a:t>
            </a:r>
            <a:r>
              <a:rPr lang="en-US" altLang="ko-KR" sz="1800" dirty="0"/>
              <a:t>")</a:t>
            </a:r>
          </a:p>
          <a:p>
            <a:r>
              <a:rPr lang="en-US" altLang="ko-KR" sz="1800" dirty="0"/>
              <a:t>%&gt;</a:t>
            </a:r>
            <a:br>
              <a:rPr lang="ko-KR" altLang="en-US" sz="1800" dirty="0"/>
            </a:br>
            <a:endParaRPr lang="ko-KR" alt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46591-C1CD-413D-AC05-45ED5B8D4004}"/>
              </a:ext>
            </a:extLst>
          </p:cNvPr>
          <p:cNvSpPr txBox="1"/>
          <p:nvPr/>
        </p:nvSpPr>
        <p:spPr>
          <a:xfrm>
            <a:off x="5735960" y="3304876"/>
            <a:ext cx="3792627" cy="829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rgbClr val="FF0000"/>
                </a:solidFill>
                <a:latin typeface="Spoqa Han Sans"/>
              </a:rPr>
              <a:t>PHP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Spoqa Han Sans"/>
              </a:rPr>
              <a:t>에서 값을 받을 경우</a:t>
            </a:r>
            <a:endParaRPr lang="en-US" altLang="ko-KR" b="1" i="0" dirty="0">
              <a:solidFill>
                <a:srgbClr val="FF0000"/>
              </a:solidFill>
              <a:effectLst/>
              <a:latin typeface="Spoqa Han Sans"/>
            </a:endParaRP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EFEA1-E284-43FF-ADF4-75CF26FF0DCA}"/>
              </a:ext>
            </a:extLst>
          </p:cNvPr>
          <p:cNvSpPr txBox="1"/>
          <p:nvPr/>
        </p:nvSpPr>
        <p:spPr>
          <a:xfrm>
            <a:off x="5443821" y="3988272"/>
            <a:ext cx="5400600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600" b="0" i="0">
                <a:effectLst/>
                <a:latin typeface="Spoqa Han Sans"/>
              </a:defRPr>
            </a:lvl1pPr>
          </a:lstStyle>
          <a:p>
            <a:pPr lvl="1">
              <a:lnSpc>
                <a:spcPct val="150000"/>
              </a:lnSpc>
            </a:pPr>
            <a:r>
              <a:rPr lang="fr-FR" altLang="ko-KR" sz="1600" dirty="0"/>
              <a:t>&lt;?php </a:t>
            </a:r>
          </a:p>
          <a:p>
            <a:pPr lvl="1">
              <a:lnSpc>
                <a:spcPct val="150000"/>
              </a:lnSpc>
            </a:pPr>
            <a:r>
              <a:rPr lang="fr-FR" altLang="ko-KR" sz="1600" dirty="0"/>
              <a:t>    $email1 = $_POST["email1"]; 	</a:t>
            </a:r>
          </a:p>
          <a:p>
            <a:pPr lvl="1">
              <a:lnSpc>
                <a:spcPct val="150000"/>
              </a:lnSpc>
            </a:pPr>
            <a:r>
              <a:rPr lang="fr-FR" altLang="ko-KR" sz="1600" dirty="0"/>
              <a:t>    $email2 = $_POST["email2"]; 	</a:t>
            </a:r>
          </a:p>
          <a:p>
            <a:pPr lvl="1">
              <a:lnSpc>
                <a:spcPct val="150000"/>
              </a:lnSpc>
            </a:pPr>
            <a:r>
              <a:rPr lang="fr-FR" altLang="ko-KR" sz="1600" dirty="0"/>
              <a:t>?&gt;</a:t>
            </a:r>
          </a:p>
          <a:p>
            <a:pPr lvl="1">
              <a:lnSpc>
                <a:spcPct val="15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06654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18024</TotalTime>
  <Words>6718</Words>
  <Application>Microsoft Office PowerPoint</Application>
  <PresentationFormat>와이드스크린</PresentationFormat>
  <Paragraphs>708</Paragraphs>
  <Slides>32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HY헤드라인M</vt:lpstr>
      <vt:lpstr>Spoqa Han Sans</vt:lpstr>
      <vt:lpstr>굴림</vt:lpstr>
      <vt:lpstr>맑은 고딕</vt:lpstr>
      <vt:lpstr>시스템 서체</vt:lpstr>
      <vt:lpstr>휴먼모음T</vt:lpstr>
      <vt:lpstr>Adobe Garamond Pro Bold</vt:lpstr>
      <vt:lpstr>Arial</vt:lpstr>
      <vt:lpstr>Consolas</vt:lpstr>
      <vt:lpstr>Wingdings</vt:lpstr>
      <vt:lpstr>가을</vt:lpstr>
      <vt:lpstr>PowerPoint 프레젠테이션</vt:lpstr>
      <vt:lpstr>학습 내용</vt:lpstr>
      <vt:lpstr>GET 방식</vt:lpstr>
      <vt:lpstr>GET 보내기</vt:lpstr>
      <vt:lpstr>GET 받기</vt:lpstr>
      <vt:lpstr>GET 받기</vt:lpstr>
      <vt:lpstr>POST 방식</vt:lpstr>
      <vt:lpstr>POST 보내기</vt:lpstr>
      <vt:lpstr>POST 받기</vt:lpstr>
      <vt:lpstr>1. 함수 (전역, 지역)</vt:lpstr>
      <vt:lpstr>즉시 호출 함수</vt:lpstr>
      <vt:lpstr>익명 함수와 선언적 함수의 조합</vt:lpstr>
      <vt:lpstr>2. 문서 객체 조작하기</vt:lpstr>
      <vt:lpstr> 2. 문서 객체 조작하기</vt:lpstr>
      <vt:lpstr>2. 문서 객체 조작하기</vt:lpstr>
      <vt:lpstr>2. 문서 객체 조작하기</vt:lpstr>
      <vt:lpstr>PowerPoint 프레젠테이션</vt:lpstr>
      <vt:lpstr>PowerPoint 프레젠테이션</vt:lpstr>
      <vt:lpstr>위치 탐색자</vt:lpstr>
      <vt:lpstr>PowerPoint 프레젠테이션</vt:lpstr>
      <vt:lpstr>PowerPoint 프레젠테이션</vt:lpstr>
      <vt:lpstr>PowerPoint 프레젠테이션</vt:lpstr>
      <vt:lpstr>6. 이벤트 등록 </vt:lpstr>
      <vt:lpstr>PowerPoint 프레젠테이션</vt:lpstr>
      <vt:lpstr>PowerPoint 프레젠테이션</vt:lpstr>
      <vt:lpstr>6. 이벤트 객체 생성</vt:lpstr>
      <vt:lpstr>PowerPoint 프레젠테이션</vt:lpstr>
      <vt:lpstr>7. 애니메이션 효과제어</vt:lpstr>
      <vt:lpstr>8. 슬라이드 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mj1576</cp:lastModifiedBy>
  <cp:revision>235</cp:revision>
  <cp:lastPrinted>2021-10-27T04:41:38Z</cp:lastPrinted>
  <dcterms:created xsi:type="dcterms:W3CDTF">2011-08-27T14:53:28Z</dcterms:created>
  <dcterms:modified xsi:type="dcterms:W3CDTF">2023-11-30T14:39:15Z</dcterms:modified>
</cp:coreProperties>
</file>